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Fira Mono Medium"/>
      <p:regular r:id="rId18"/>
    </p:embeddedFont>
    <p:embeddedFont>
      <p:font typeface="Fira Mono Medium"/>
      <p:regular r:id="rId19"/>
    </p:embeddedFont>
    <p:embeddedFont>
      <p:font typeface="Fira Sans"/>
      <p:regular r:id="rId20"/>
    </p:embeddedFont>
    <p:embeddedFont>
      <p:font typeface="Fira Sans"/>
      <p:regular r:id="rId21"/>
    </p:embeddedFont>
    <p:embeddedFont>
      <p:font typeface="Fira Sans"/>
      <p:regular r:id="rId22"/>
    </p:embeddedFont>
    <p:embeddedFont>
      <p:font typeface="Fira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image" Target="../media/image-10-10.png"/><Relationship Id="rId11" Type="http://schemas.openxmlformats.org/officeDocument/2006/relationships/image" Target="../media/image-10-11.svg"/><Relationship Id="rId12" Type="http://schemas.openxmlformats.org/officeDocument/2006/relationships/image" Target="../media/image-10-12.png"/><Relationship Id="rId13" Type="http://schemas.openxmlformats.org/officeDocument/2006/relationships/image" Target="../media/image-10-13.svg"/><Relationship Id="rId14" Type="http://schemas.openxmlformats.org/officeDocument/2006/relationships/image" Target="../media/image-10-14.png"/><Relationship Id="rId15" Type="http://schemas.openxmlformats.org/officeDocument/2006/relationships/slideLayout" Target="../slideLayouts/slideLayout11.xml"/><Relationship Id="rId1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45462"/>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Mastering Graph Traversal: BFS vs. DFS</a:t>
            </a:r>
            <a:endParaRPr lang="en-US" sz="445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Presented by Muhammad Asad and Muhammad Mohid</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311825"/>
            <a:ext cx="3808571" cy="283488"/>
          </a:xfrm>
          <a:prstGeom prst="rect">
            <a:avLst/>
          </a:prstGeom>
          <a:noFill/>
          <a:ln/>
        </p:spPr>
        <p:txBody>
          <a:bodyPr wrap="none" lIns="0" tIns="0" rIns="0" bIns="0" rtlCol="0" anchor="t"/>
          <a:lstStyle/>
          <a:p>
            <a:pPr algn="l" indent="0" marL="0">
              <a:lnSpc>
                <a:spcPts val="2200"/>
              </a:lnSpc>
              <a:buNone/>
            </a:pPr>
            <a:r>
              <a:rPr lang="en-US" sz="1750" dirty="0">
                <a:solidFill>
                  <a:srgbClr val="FBF3FA"/>
                </a:solidFill>
                <a:latin typeface="Fira Mono Medium" pitchFamily="34" charset="0"/>
                <a:ea typeface="Fira Mono Medium" pitchFamily="34" charset="-122"/>
                <a:cs typeface="Fira Mono Medium" pitchFamily="34" charset="-120"/>
              </a:rPr>
              <a:t>When to Use Which Algorithm?</a:t>
            </a:r>
            <a:endParaRPr lang="en-US" sz="1750" dirty="0"/>
          </a:p>
        </p:txBody>
      </p:sp>
      <p:sp>
        <p:nvSpPr>
          <p:cNvPr id="3" name="Text 1"/>
          <p:cNvSpPr/>
          <p:nvPr/>
        </p:nvSpPr>
        <p:spPr>
          <a:xfrm>
            <a:off x="396835" y="822127"/>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Selecting between BFS and DFS depends on the specific problem constraints and objectives.</a:t>
            </a:r>
            <a:endParaRPr lang="en-US" sz="850" dirty="0"/>
          </a:p>
        </p:txBody>
      </p:sp>
      <p:sp>
        <p:nvSpPr>
          <p:cNvPr id="4" name="Text 2"/>
          <p:cNvSpPr/>
          <p:nvPr/>
        </p:nvSpPr>
        <p:spPr>
          <a:xfrm>
            <a:off x="396835" y="1244441"/>
            <a:ext cx="1701165" cy="212646"/>
          </a:xfrm>
          <a:prstGeom prst="rect">
            <a:avLst/>
          </a:prstGeom>
          <a:noFill/>
          <a:ln/>
        </p:spPr>
        <p:txBody>
          <a:bodyPr wrap="none" lIns="0" tIns="0" rIns="0" bIns="0" rtlCol="0" anchor="t"/>
          <a:lstStyle/>
          <a:p>
            <a:pPr algn="l" indent="0" marL="0">
              <a:lnSpc>
                <a:spcPts val="1650"/>
              </a:lnSpc>
              <a:buNone/>
            </a:pPr>
            <a:r>
              <a:rPr lang="en-US" sz="1300" dirty="0">
                <a:solidFill>
                  <a:srgbClr val="FBF3FA"/>
                </a:solidFill>
                <a:latin typeface="Fira Mono Medium" pitchFamily="34" charset="0"/>
                <a:ea typeface="Fira Mono Medium" pitchFamily="34" charset="-122"/>
                <a:cs typeface="Fira Mono Medium" pitchFamily="34" charset="-120"/>
              </a:rPr>
              <a:t>Use BFS When:</a:t>
            </a:r>
            <a:endParaRPr lang="en-US" sz="130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9341" y="1590258"/>
            <a:ext cx="170021" cy="170021"/>
          </a:xfrm>
          <a:prstGeom prst="rect">
            <a:avLst/>
          </a:prstGeom>
        </p:spPr>
      </p:pic>
      <p:sp>
        <p:nvSpPr>
          <p:cNvPr id="6" name="Text 3"/>
          <p:cNvSpPr/>
          <p:nvPr/>
        </p:nvSpPr>
        <p:spPr>
          <a:xfrm>
            <a:off x="765334" y="1584603"/>
            <a:ext cx="6411516"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Finding the Shortest Path:</a:t>
            </a:r>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 Especially in unweighted graphs, as BFS naturally finds the path with the fewest edges.</a:t>
            </a:r>
            <a:endParaRPr lang="en-US" sz="8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341" y="2162949"/>
            <a:ext cx="170021" cy="170021"/>
          </a:xfrm>
          <a:prstGeom prst="rect">
            <a:avLst/>
          </a:prstGeom>
        </p:spPr>
      </p:pic>
      <p:sp>
        <p:nvSpPr>
          <p:cNvPr id="8" name="Text 4"/>
          <p:cNvSpPr/>
          <p:nvPr/>
        </p:nvSpPr>
        <p:spPr>
          <a:xfrm>
            <a:off x="765334" y="2157293"/>
            <a:ext cx="6411516"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Target Node is Shallow:</a:t>
            </a:r>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 If the goal node is likely to be close to the start node, BFS will find it faster.</a:t>
            </a:r>
            <a:endParaRPr lang="en-US" sz="8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341" y="2735640"/>
            <a:ext cx="170021" cy="170021"/>
          </a:xfrm>
          <a:prstGeom prst="rect">
            <a:avLst/>
          </a:prstGeom>
        </p:spPr>
      </p:pic>
      <p:sp>
        <p:nvSpPr>
          <p:cNvPr id="10" name="Text 5"/>
          <p:cNvSpPr/>
          <p:nvPr/>
        </p:nvSpPr>
        <p:spPr>
          <a:xfrm>
            <a:off x="765334" y="2729984"/>
            <a:ext cx="6411516"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Level-Order Traversal:</a:t>
            </a:r>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 When you need to process nodes in increasing order of their distance from the source.</a:t>
            </a:r>
            <a:endParaRPr lang="en-US" sz="850" dirty="0"/>
          </a:p>
        </p:txBody>
      </p:sp>
      <p:pic>
        <p:nvPicPr>
          <p:cNvPr id="11" name="Image 3" descr="preencoded.png">    </p:cNvPr>
          <p:cNvPicPr>
            <a:picLocks noChangeAspect="1"/>
          </p:cNvPicPr>
          <p:nvPr/>
        </p:nvPicPr>
        <p:blipFill>
          <a:blip r:embed="rId7"/>
          <a:stretch>
            <a:fillRect/>
          </a:stretch>
        </p:blipFill>
        <p:spPr>
          <a:xfrm>
            <a:off x="396835" y="3203377"/>
            <a:ext cx="6780014" cy="6780014"/>
          </a:xfrm>
          <a:prstGeom prst="rect">
            <a:avLst/>
          </a:prstGeom>
        </p:spPr>
      </p:pic>
      <p:sp>
        <p:nvSpPr>
          <p:cNvPr id="12" name="Text 6"/>
          <p:cNvSpPr/>
          <p:nvPr/>
        </p:nvSpPr>
        <p:spPr>
          <a:xfrm>
            <a:off x="7461171" y="1244441"/>
            <a:ext cx="1701165" cy="212646"/>
          </a:xfrm>
          <a:prstGeom prst="rect">
            <a:avLst/>
          </a:prstGeom>
          <a:noFill/>
          <a:ln/>
        </p:spPr>
        <p:txBody>
          <a:bodyPr wrap="none" lIns="0" tIns="0" rIns="0" bIns="0" rtlCol="0" anchor="t"/>
          <a:lstStyle/>
          <a:p>
            <a:pPr algn="l" indent="0" marL="0">
              <a:lnSpc>
                <a:spcPts val="1650"/>
              </a:lnSpc>
              <a:buNone/>
            </a:pPr>
            <a:r>
              <a:rPr lang="en-US" sz="1300" dirty="0">
                <a:solidFill>
                  <a:srgbClr val="FBF3FA"/>
                </a:solidFill>
                <a:latin typeface="Fira Mono Medium" pitchFamily="34" charset="0"/>
                <a:ea typeface="Fira Mono Medium" pitchFamily="34" charset="-122"/>
                <a:cs typeface="Fira Mono Medium" pitchFamily="34" charset="-120"/>
              </a:rPr>
              <a:t>Use DFS When:</a:t>
            </a:r>
            <a:endParaRPr lang="en-US" sz="1300" dirty="0"/>
          </a:p>
        </p:txBody>
      </p:sp>
      <p:pic>
        <p:nvPicPr>
          <p:cNvPr id="1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03676" y="1590258"/>
            <a:ext cx="170021" cy="170021"/>
          </a:xfrm>
          <a:prstGeom prst="rect">
            <a:avLst/>
          </a:prstGeom>
        </p:spPr>
      </p:pic>
      <p:sp>
        <p:nvSpPr>
          <p:cNvPr id="14" name="Text 7"/>
          <p:cNvSpPr/>
          <p:nvPr/>
        </p:nvSpPr>
        <p:spPr>
          <a:xfrm>
            <a:off x="7829669" y="1584603"/>
            <a:ext cx="6411516"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Memory is a Concern:</a:t>
            </a:r>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 As it only stores the current path, it's more memory-efficient for deep graphs.</a:t>
            </a:r>
            <a:endParaRPr lang="en-US" sz="850" dirty="0"/>
          </a:p>
        </p:txBody>
      </p:sp>
      <p:pic>
        <p:nvPicPr>
          <p:cNvPr id="15"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03676" y="2162949"/>
            <a:ext cx="170021" cy="170021"/>
          </a:xfrm>
          <a:prstGeom prst="rect">
            <a:avLst/>
          </a:prstGeom>
        </p:spPr>
      </p:pic>
      <p:sp>
        <p:nvSpPr>
          <p:cNvPr id="16" name="Text 8"/>
          <p:cNvSpPr/>
          <p:nvPr/>
        </p:nvSpPr>
        <p:spPr>
          <a:xfrm>
            <a:off x="7829669" y="2157293"/>
            <a:ext cx="6411516"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Exploring All Paths/Backtracking:</a:t>
            </a:r>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 Ideal for problems like maze solving, puzzles, or finding all possible solutions.</a:t>
            </a:r>
            <a:endParaRPr lang="en-US" sz="850" dirty="0"/>
          </a:p>
        </p:txBody>
      </p:sp>
      <p:pic>
        <p:nvPicPr>
          <p:cNvPr id="17" name="Image 6"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03676" y="2735640"/>
            <a:ext cx="170021" cy="170021"/>
          </a:xfrm>
          <a:prstGeom prst="rect">
            <a:avLst/>
          </a:prstGeom>
        </p:spPr>
      </p:pic>
      <p:sp>
        <p:nvSpPr>
          <p:cNvPr id="18" name="Text 9"/>
          <p:cNvSpPr/>
          <p:nvPr/>
        </p:nvSpPr>
        <p:spPr>
          <a:xfrm>
            <a:off x="7829669" y="2729984"/>
            <a:ext cx="6411516"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Target Node is Deep:</a:t>
            </a:r>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 If the goal is likely far from the start, DFS might find it quicker by diving deep.</a:t>
            </a:r>
            <a:endParaRPr lang="en-US" sz="850" dirty="0"/>
          </a:p>
        </p:txBody>
      </p:sp>
      <p:pic>
        <p:nvPicPr>
          <p:cNvPr id="19" name="Image 7" descr="preencoded.png">    </p:cNvPr>
          <p:cNvPicPr>
            <a:picLocks noChangeAspect="1"/>
          </p:cNvPicPr>
          <p:nvPr/>
        </p:nvPicPr>
        <p:blipFill>
          <a:blip r:embed="rId14"/>
          <a:stretch>
            <a:fillRect/>
          </a:stretch>
        </p:blipFill>
        <p:spPr>
          <a:xfrm>
            <a:off x="7461171" y="3203377"/>
            <a:ext cx="6780014" cy="67800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597944"/>
            <a:ext cx="13042821" cy="2126456"/>
          </a:xfrm>
          <a:prstGeom prst="rect">
            <a:avLst/>
          </a:prstGeom>
          <a:noFill/>
          <a:ln/>
        </p:spPr>
        <p:txBody>
          <a:bodyPr wrap="none" lIns="0" tIns="0" rIns="0" bIns="0" rtlCol="0" anchor="t"/>
          <a:lstStyle/>
          <a:p>
            <a:pPr algn="l" indent="0" marL="0">
              <a:lnSpc>
                <a:spcPts val="16700"/>
              </a:lnSpc>
              <a:buNone/>
            </a:pPr>
            <a:r>
              <a:rPr lang="en-US" sz="13350" dirty="0">
                <a:solidFill>
                  <a:srgbClr val="FBF3FA"/>
                </a:solidFill>
                <a:latin typeface="Fira Mono Medium" pitchFamily="34" charset="0"/>
                <a:ea typeface="Fira Mono Medium" pitchFamily="34" charset="-122"/>
                <a:cs typeface="Fira Mono Medium" pitchFamily="34" charset="-120"/>
              </a:rPr>
              <a:t>Thank You</a:t>
            </a:r>
            <a:endParaRPr lang="en-US" sz="13350" dirty="0"/>
          </a:p>
        </p:txBody>
      </p:sp>
      <p:sp>
        <p:nvSpPr>
          <p:cNvPr id="3" name="Text 1"/>
          <p:cNvSpPr/>
          <p:nvPr/>
        </p:nvSpPr>
        <p:spPr>
          <a:xfrm>
            <a:off x="793790" y="5178028"/>
            <a:ext cx="13042821" cy="453509"/>
          </a:xfrm>
          <a:prstGeom prst="rect">
            <a:avLst/>
          </a:prstGeom>
          <a:noFill/>
          <a:ln/>
        </p:spPr>
        <p:txBody>
          <a:bodyPr wrap="none" lIns="0" tIns="0" rIns="0" bIns="0" rtlCol="0" anchor="t"/>
          <a:lstStyle/>
          <a:p>
            <a:pPr algn="l" indent="0" marL="0">
              <a:lnSpc>
                <a:spcPts val="3550"/>
              </a:lnSpc>
              <a:buNone/>
            </a:pP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16380"/>
            <a:ext cx="6530578" cy="566976"/>
          </a:xfrm>
          <a:prstGeom prst="rect">
            <a:avLst/>
          </a:prstGeom>
          <a:noFill/>
          <a:ln/>
        </p:spPr>
        <p:txBody>
          <a:bodyPr wrap="none" lIns="0" tIns="0" rIns="0" bIns="0" rtlCol="0" anchor="t"/>
          <a:lstStyle/>
          <a:p>
            <a:pPr algn="l" indent="0" marL="0">
              <a:lnSpc>
                <a:spcPts val="4450"/>
              </a:lnSpc>
              <a:buNone/>
            </a:pPr>
            <a:r>
              <a:rPr lang="en-US" sz="3550" dirty="0">
                <a:solidFill>
                  <a:srgbClr val="FBF3FA"/>
                </a:solidFill>
                <a:latin typeface="Fira Mono Medium" pitchFamily="34" charset="0"/>
                <a:ea typeface="Fira Mono Medium" pitchFamily="34" charset="-122"/>
                <a:cs typeface="Fira Mono Medium" pitchFamily="34" charset="-120"/>
              </a:rPr>
              <a:t>What is Graph Traversal?</a:t>
            </a:r>
            <a:endParaRPr lang="en-US" sz="3550" dirty="0"/>
          </a:p>
        </p:txBody>
      </p:sp>
      <p:sp>
        <p:nvSpPr>
          <p:cNvPr id="3" name="Text 1"/>
          <p:cNvSpPr/>
          <p:nvPr/>
        </p:nvSpPr>
        <p:spPr>
          <a:xfrm>
            <a:off x="793790" y="253698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Graph traversal is the process of visiting every node (vertex) in a graph exactly once, systematically. It's fundamental for understanding graph structures and powers many essential algorithms.</a:t>
            </a:r>
            <a:endParaRPr lang="en-US" sz="1750" dirty="0"/>
          </a:p>
        </p:txBody>
      </p:sp>
      <p:sp>
        <p:nvSpPr>
          <p:cNvPr id="4" name="Shape 2"/>
          <p:cNvSpPr/>
          <p:nvPr/>
        </p:nvSpPr>
        <p:spPr>
          <a:xfrm>
            <a:off x="793790" y="3517940"/>
            <a:ext cx="4196358" cy="2577108"/>
          </a:xfrm>
          <a:prstGeom prst="roundRect">
            <a:avLst>
              <a:gd name="adj" fmla="val 1320"/>
            </a:avLst>
          </a:prstGeom>
          <a:solidFill>
            <a:srgbClr val="2E2E2F"/>
          </a:solidFill>
          <a:ln/>
        </p:spPr>
      </p:sp>
      <p:sp>
        <p:nvSpPr>
          <p:cNvPr id="5" name="Shape 3"/>
          <p:cNvSpPr/>
          <p:nvPr/>
        </p:nvSpPr>
        <p:spPr>
          <a:xfrm>
            <a:off x="1020604" y="3744754"/>
            <a:ext cx="680442" cy="680442"/>
          </a:xfrm>
          <a:prstGeom prst="roundRect">
            <a:avLst>
              <a:gd name="adj" fmla="val 13436980"/>
            </a:avLst>
          </a:prstGeom>
          <a:solidFill>
            <a:srgbClr val="FF6BD8"/>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07770" y="3931801"/>
            <a:ext cx="306110" cy="306110"/>
          </a:xfrm>
          <a:prstGeom prst="rect">
            <a:avLst/>
          </a:prstGeom>
        </p:spPr>
      </p:pic>
      <p:sp>
        <p:nvSpPr>
          <p:cNvPr id="7" name="Text 4"/>
          <p:cNvSpPr/>
          <p:nvPr/>
        </p:nvSpPr>
        <p:spPr>
          <a:xfrm>
            <a:off x="1020604" y="465201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Finding Paths</a:t>
            </a:r>
            <a:endParaRPr lang="en-US" sz="2200" dirty="0"/>
          </a:p>
        </p:txBody>
      </p:sp>
      <p:sp>
        <p:nvSpPr>
          <p:cNvPr id="8" name="Text 5"/>
          <p:cNvSpPr/>
          <p:nvPr/>
        </p:nvSpPr>
        <p:spPr>
          <a:xfrm>
            <a:off x="1020604" y="5142428"/>
            <a:ext cx="374273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Discovering connections and routes within complex networks.</a:t>
            </a:r>
            <a:endParaRPr lang="en-US" sz="1750" dirty="0"/>
          </a:p>
        </p:txBody>
      </p:sp>
      <p:sp>
        <p:nvSpPr>
          <p:cNvPr id="9" name="Shape 6"/>
          <p:cNvSpPr/>
          <p:nvPr/>
        </p:nvSpPr>
        <p:spPr>
          <a:xfrm>
            <a:off x="5216962" y="3517940"/>
            <a:ext cx="4196358" cy="2577108"/>
          </a:xfrm>
          <a:prstGeom prst="roundRect">
            <a:avLst>
              <a:gd name="adj" fmla="val 1320"/>
            </a:avLst>
          </a:prstGeom>
          <a:solidFill>
            <a:srgbClr val="2E2E2F"/>
          </a:solidFill>
          <a:ln/>
        </p:spPr>
      </p:sp>
      <p:sp>
        <p:nvSpPr>
          <p:cNvPr id="10" name="Shape 7"/>
          <p:cNvSpPr/>
          <p:nvPr/>
        </p:nvSpPr>
        <p:spPr>
          <a:xfrm>
            <a:off x="5443776" y="3744754"/>
            <a:ext cx="680442" cy="680442"/>
          </a:xfrm>
          <a:prstGeom prst="roundRect">
            <a:avLst>
              <a:gd name="adj" fmla="val 13436980"/>
            </a:avLst>
          </a:prstGeom>
          <a:solidFill>
            <a:srgbClr val="FF6BD8"/>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0942" y="3931801"/>
            <a:ext cx="306110" cy="306110"/>
          </a:xfrm>
          <a:prstGeom prst="rect">
            <a:avLst/>
          </a:prstGeom>
        </p:spPr>
      </p:pic>
      <p:sp>
        <p:nvSpPr>
          <p:cNvPr id="12" name="Text 8"/>
          <p:cNvSpPr/>
          <p:nvPr/>
        </p:nvSpPr>
        <p:spPr>
          <a:xfrm>
            <a:off x="5443776" y="4652010"/>
            <a:ext cx="357056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Checking Connectivity</a:t>
            </a:r>
            <a:endParaRPr lang="en-US" sz="2200" dirty="0"/>
          </a:p>
        </p:txBody>
      </p:sp>
      <p:sp>
        <p:nvSpPr>
          <p:cNvPr id="13" name="Text 9"/>
          <p:cNvSpPr/>
          <p:nvPr/>
        </p:nvSpPr>
        <p:spPr>
          <a:xfrm>
            <a:off x="5443776" y="5142428"/>
            <a:ext cx="374273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Determining if all parts of a system are linked.</a:t>
            </a:r>
            <a:endParaRPr lang="en-US" sz="1750" dirty="0"/>
          </a:p>
        </p:txBody>
      </p:sp>
      <p:sp>
        <p:nvSpPr>
          <p:cNvPr id="14" name="Shape 10"/>
          <p:cNvSpPr/>
          <p:nvPr/>
        </p:nvSpPr>
        <p:spPr>
          <a:xfrm>
            <a:off x="9640133" y="3517940"/>
            <a:ext cx="4196358" cy="2577108"/>
          </a:xfrm>
          <a:prstGeom prst="roundRect">
            <a:avLst>
              <a:gd name="adj" fmla="val 1320"/>
            </a:avLst>
          </a:prstGeom>
          <a:solidFill>
            <a:srgbClr val="2E2E2F"/>
          </a:solidFill>
          <a:ln/>
        </p:spPr>
      </p:sp>
      <p:sp>
        <p:nvSpPr>
          <p:cNvPr id="15" name="Shape 11"/>
          <p:cNvSpPr/>
          <p:nvPr/>
        </p:nvSpPr>
        <p:spPr>
          <a:xfrm>
            <a:off x="9866948" y="3744754"/>
            <a:ext cx="680442" cy="680442"/>
          </a:xfrm>
          <a:prstGeom prst="roundRect">
            <a:avLst>
              <a:gd name="adj" fmla="val 13436980"/>
            </a:avLst>
          </a:prstGeom>
          <a:solidFill>
            <a:srgbClr val="FF6BD8"/>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4114" y="3931801"/>
            <a:ext cx="306110" cy="306110"/>
          </a:xfrm>
          <a:prstGeom prst="rect">
            <a:avLst/>
          </a:prstGeom>
        </p:spPr>
      </p:pic>
      <p:sp>
        <p:nvSpPr>
          <p:cNvPr id="17" name="Text 12"/>
          <p:cNvSpPr/>
          <p:nvPr/>
        </p:nvSpPr>
        <p:spPr>
          <a:xfrm>
            <a:off x="9866948" y="465201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Solving Puzzles</a:t>
            </a:r>
            <a:endParaRPr lang="en-US" sz="2200" dirty="0"/>
          </a:p>
        </p:txBody>
      </p:sp>
      <p:sp>
        <p:nvSpPr>
          <p:cNvPr id="18" name="Text 13"/>
          <p:cNvSpPr/>
          <p:nvPr/>
        </p:nvSpPr>
        <p:spPr>
          <a:xfrm>
            <a:off x="9866948" y="5142428"/>
            <a:ext cx="374273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Navigating state spaces in games and logical challenges.</a:t>
            </a:r>
            <a:endParaRPr lang="en-US" sz="1750" dirty="0"/>
          </a:p>
        </p:txBody>
      </p:sp>
      <p:sp>
        <p:nvSpPr>
          <p:cNvPr id="19" name="Text 14"/>
          <p:cNvSpPr/>
          <p:nvPr/>
        </p:nvSpPr>
        <p:spPr>
          <a:xfrm>
            <a:off x="793790" y="635019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At its core, all traversal methods rely on a </a:t>
            </a:r>
            <a:pPr algn="l" indent="0" marL="0">
              <a:lnSpc>
                <a:spcPts val="2850"/>
              </a:lnSpc>
              <a:buNone/>
            </a:pPr>
            <a:r>
              <a:rPr lang="en-US" sz="1750" b="1" dirty="0">
                <a:solidFill>
                  <a:srgbClr val="E0D6DE"/>
                </a:solidFill>
                <a:latin typeface="Fira Sans" pitchFamily="34" charset="0"/>
                <a:ea typeface="Fira Sans" pitchFamily="34" charset="-122"/>
                <a:cs typeface="Fira Sans" pitchFamily="34" charset="-120"/>
              </a:rPr>
              <a:t>Visited Set</a:t>
            </a:r>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 to prevent endless loops and redundant processing.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8070" y="925473"/>
            <a:ext cx="7647861" cy="1068705"/>
          </a:xfrm>
          <a:prstGeom prst="rect">
            <a:avLst/>
          </a:prstGeom>
          <a:noFill/>
          <a:ln/>
        </p:spPr>
        <p:txBody>
          <a:bodyPr wrap="square" lIns="0" tIns="0" rIns="0" bIns="0" rtlCol="0" anchor="t"/>
          <a:lstStyle/>
          <a:p>
            <a:pPr algn="l" indent="0" marL="0">
              <a:lnSpc>
                <a:spcPts val="4200"/>
              </a:lnSpc>
              <a:buNone/>
            </a:pPr>
            <a:r>
              <a:rPr lang="en-US" sz="3350" dirty="0">
                <a:solidFill>
                  <a:srgbClr val="FBF3FA"/>
                </a:solidFill>
                <a:latin typeface="Fira Mono Medium" pitchFamily="34" charset="0"/>
                <a:ea typeface="Fira Mono Medium" pitchFamily="34" charset="-122"/>
                <a:cs typeface="Fira Mono Medium" pitchFamily="34" charset="-120"/>
              </a:rPr>
              <a:t>Breadth-First Search (BFS): Explore Broadly</a:t>
            </a:r>
            <a:endParaRPr lang="en-US" sz="3350" dirty="0"/>
          </a:p>
        </p:txBody>
      </p:sp>
      <p:sp>
        <p:nvSpPr>
          <p:cNvPr id="4" name="Text 1"/>
          <p:cNvSpPr/>
          <p:nvPr/>
        </p:nvSpPr>
        <p:spPr>
          <a:xfrm>
            <a:off x="748070" y="2314813"/>
            <a:ext cx="7647861" cy="683895"/>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BFS is a level-order traversal, exploring all neighbors at the current depth before moving to the next level. Think of it like ripples expanding in water.</a:t>
            </a:r>
            <a:endParaRPr lang="en-US" sz="1650" dirty="0"/>
          </a:p>
        </p:txBody>
      </p:sp>
      <p:sp>
        <p:nvSpPr>
          <p:cNvPr id="5" name="Shape 2"/>
          <p:cNvSpPr/>
          <p:nvPr/>
        </p:nvSpPr>
        <p:spPr>
          <a:xfrm>
            <a:off x="748070" y="3239095"/>
            <a:ext cx="7647861" cy="1634490"/>
          </a:xfrm>
          <a:prstGeom prst="roundRect">
            <a:avLst>
              <a:gd name="adj" fmla="val 8951"/>
            </a:avLst>
          </a:prstGeom>
          <a:solidFill>
            <a:srgbClr val="0F0F10"/>
          </a:solidFill>
          <a:ln w="30480">
            <a:solidFill>
              <a:srgbClr val="474748"/>
            </a:solidFill>
            <a:prstDash val="solid"/>
          </a:ln>
        </p:spPr>
      </p:sp>
      <p:sp>
        <p:nvSpPr>
          <p:cNvPr id="6" name="Shape 3"/>
          <p:cNvSpPr/>
          <p:nvPr/>
        </p:nvSpPr>
        <p:spPr>
          <a:xfrm>
            <a:off x="717590" y="3239095"/>
            <a:ext cx="121920" cy="1634490"/>
          </a:xfrm>
          <a:prstGeom prst="roundRect">
            <a:avLst>
              <a:gd name="adj" fmla="val 26300"/>
            </a:avLst>
          </a:prstGeom>
          <a:solidFill>
            <a:srgbClr val="FF6BD8"/>
          </a:solidFill>
          <a:ln/>
        </p:spPr>
      </p:sp>
      <p:sp>
        <p:nvSpPr>
          <p:cNvPr id="7" name="Text 4"/>
          <p:cNvSpPr/>
          <p:nvPr/>
        </p:nvSpPr>
        <p:spPr>
          <a:xfrm>
            <a:off x="1083707" y="3483293"/>
            <a:ext cx="2672001" cy="333970"/>
          </a:xfrm>
          <a:prstGeom prst="rect">
            <a:avLst/>
          </a:prstGeom>
          <a:noFill/>
          <a:ln/>
        </p:spPr>
        <p:txBody>
          <a:bodyPr wrap="none" lIns="0" tIns="0" rIns="0" bIns="0" rtlCol="0" anchor="t"/>
          <a:lstStyle/>
          <a:p>
            <a:pPr algn="l" indent="0" marL="0">
              <a:lnSpc>
                <a:spcPts val="2600"/>
              </a:lnSpc>
              <a:buNone/>
            </a:pPr>
            <a:r>
              <a:rPr lang="en-US" sz="2100" dirty="0">
                <a:solidFill>
                  <a:srgbClr val="E0D6DE"/>
                </a:solidFill>
                <a:latin typeface="Fira Mono Medium" pitchFamily="34" charset="0"/>
                <a:ea typeface="Fira Mono Medium" pitchFamily="34" charset="-122"/>
                <a:cs typeface="Fira Mono Medium" pitchFamily="34" charset="-120"/>
              </a:rPr>
              <a:t>Core Idea</a:t>
            </a:r>
            <a:endParaRPr lang="en-US" sz="2100" dirty="0"/>
          </a:p>
        </p:txBody>
      </p:sp>
      <p:sp>
        <p:nvSpPr>
          <p:cNvPr id="8" name="Text 5"/>
          <p:cNvSpPr/>
          <p:nvPr/>
        </p:nvSpPr>
        <p:spPr>
          <a:xfrm>
            <a:off x="1083707" y="3945493"/>
            <a:ext cx="7068026" cy="683895"/>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Explores layer by layer, visiting all nodes at depth </a:t>
            </a:r>
            <a:pPr algn="l" indent="0" marL="0">
              <a:lnSpc>
                <a:spcPts val="2650"/>
              </a:lnSpc>
              <a:buNone/>
            </a:pPr>
            <a:r>
              <a:rPr lang="en-US" sz="1650" i="1" dirty="0">
                <a:solidFill>
                  <a:srgbClr val="E0D6DE"/>
                </a:solidFill>
                <a:latin typeface="Fira Sans" pitchFamily="34" charset="0"/>
                <a:ea typeface="Fira Sans" pitchFamily="34" charset="-122"/>
                <a:cs typeface="Fira Sans" pitchFamily="34" charset="-120"/>
              </a:rPr>
              <a:t>k</a:t>
            </a:r>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 before any nodes at depth </a:t>
            </a:r>
            <a:pPr algn="l" indent="0" marL="0">
              <a:lnSpc>
                <a:spcPts val="2650"/>
              </a:lnSpc>
              <a:buNone/>
            </a:pPr>
            <a:r>
              <a:rPr lang="en-US" sz="1650" i="1" dirty="0">
                <a:solidFill>
                  <a:srgbClr val="E0D6DE"/>
                </a:solidFill>
                <a:latin typeface="Fira Sans" pitchFamily="34" charset="0"/>
                <a:ea typeface="Fira Sans" pitchFamily="34" charset="-122"/>
                <a:cs typeface="Fira Sans" pitchFamily="34" charset="-120"/>
              </a:rPr>
              <a:t>k+1</a:t>
            </a:r>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a:t>
            </a:r>
            <a:endParaRPr lang="en-US" sz="1650" dirty="0"/>
          </a:p>
        </p:txBody>
      </p:sp>
      <p:sp>
        <p:nvSpPr>
          <p:cNvPr id="9" name="Shape 6"/>
          <p:cNvSpPr/>
          <p:nvPr/>
        </p:nvSpPr>
        <p:spPr>
          <a:xfrm>
            <a:off x="748070" y="5087303"/>
            <a:ext cx="7647861" cy="1634490"/>
          </a:xfrm>
          <a:prstGeom prst="roundRect">
            <a:avLst>
              <a:gd name="adj" fmla="val 8951"/>
            </a:avLst>
          </a:prstGeom>
          <a:solidFill>
            <a:srgbClr val="0F0F10"/>
          </a:solidFill>
          <a:ln w="30480">
            <a:solidFill>
              <a:srgbClr val="474748"/>
            </a:solidFill>
            <a:prstDash val="solid"/>
          </a:ln>
        </p:spPr>
      </p:sp>
      <p:sp>
        <p:nvSpPr>
          <p:cNvPr id="10" name="Shape 7"/>
          <p:cNvSpPr/>
          <p:nvPr/>
        </p:nvSpPr>
        <p:spPr>
          <a:xfrm>
            <a:off x="717590" y="5087303"/>
            <a:ext cx="121920" cy="1634490"/>
          </a:xfrm>
          <a:prstGeom prst="roundRect">
            <a:avLst>
              <a:gd name="adj" fmla="val 26300"/>
            </a:avLst>
          </a:prstGeom>
          <a:solidFill>
            <a:srgbClr val="FF6BD8"/>
          </a:solidFill>
          <a:ln/>
        </p:spPr>
      </p:sp>
      <p:sp>
        <p:nvSpPr>
          <p:cNvPr id="11" name="Text 8"/>
          <p:cNvSpPr/>
          <p:nvPr/>
        </p:nvSpPr>
        <p:spPr>
          <a:xfrm>
            <a:off x="1083707" y="5331500"/>
            <a:ext cx="2884289" cy="333970"/>
          </a:xfrm>
          <a:prstGeom prst="rect">
            <a:avLst/>
          </a:prstGeom>
          <a:noFill/>
          <a:ln/>
        </p:spPr>
        <p:txBody>
          <a:bodyPr wrap="none" lIns="0" tIns="0" rIns="0" bIns="0" rtlCol="0" anchor="t"/>
          <a:lstStyle/>
          <a:p>
            <a:pPr algn="l" indent="0" marL="0">
              <a:lnSpc>
                <a:spcPts val="2600"/>
              </a:lnSpc>
              <a:buNone/>
            </a:pPr>
            <a:r>
              <a:rPr lang="en-US" sz="2100" dirty="0">
                <a:solidFill>
                  <a:srgbClr val="E0D6DE"/>
                </a:solidFill>
                <a:latin typeface="Fira Mono Medium" pitchFamily="34" charset="0"/>
                <a:ea typeface="Fira Mono Medium" pitchFamily="34" charset="-122"/>
                <a:cs typeface="Fira Mono Medium" pitchFamily="34" charset="-120"/>
              </a:rPr>
              <a:t>Key Data Structure</a:t>
            </a:r>
            <a:endParaRPr lang="en-US" sz="2100" dirty="0"/>
          </a:p>
        </p:txBody>
      </p:sp>
      <p:sp>
        <p:nvSpPr>
          <p:cNvPr id="12" name="Text 9"/>
          <p:cNvSpPr/>
          <p:nvPr/>
        </p:nvSpPr>
        <p:spPr>
          <a:xfrm>
            <a:off x="1083707" y="5793700"/>
            <a:ext cx="7068026" cy="683895"/>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A </a:t>
            </a:r>
            <a:pPr algn="l" indent="0" marL="0">
              <a:lnSpc>
                <a:spcPts val="2650"/>
              </a:lnSpc>
              <a:buNone/>
            </a:pPr>
            <a:r>
              <a:rPr lang="en-US" sz="1650" b="1" dirty="0">
                <a:solidFill>
                  <a:srgbClr val="E0D6DE"/>
                </a:solidFill>
                <a:latin typeface="Fira Sans" pitchFamily="34" charset="0"/>
                <a:ea typeface="Fira Sans" pitchFamily="34" charset="-122"/>
                <a:cs typeface="Fira Sans" pitchFamily="34" charset="-120"/>
              </a:rPr>
              <a:t>Queue</a:t>
            </a:r>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 (First-In, First-Out) is crucial, ensuring nodes are processed in the order they were discovered.</a:t>
            </a:r>
            <a:endParaRPr lang="en-US" sz="1650" dirty="0"/>
          </a:p>
        </p:txBody>
      </p:sp>
      <p:sp>
        <p:nvSpPr>
          <p:cNvPr id="13" name="Text 10"/>
          <p:cNvSpPr/>
          <p:nvPr/>
        </p:nvSpPr>
        <p:spPr>
          <a:xfrm>
            <a:off x="748070" y="6962180"/>
            <a:ext cx="7647861" cy="341948"/>
          </a:xfrm>
          <a:prstGeom prst="rect">
            <a:avLst/>
          </a:prstGeom>
          <a:noFill/>
          <a:ln/>
        </p:spPr>
        <p:txBody>
          <a:bodyPr wrap="none" lIns="0" tIns="0" rIns="0" bIns="0" rtlCol="0" anchor="t"/>
          <a:lstStyle/>
          <a:p>
            <a:pPr algn="l" indent="0" marL="0">
              <a:lnSpc>
                <a:spcPts val="2650"/>
              </a:lnSpc>
              <a:buNone/>
            </a:pPr>
            <a:r>
              <a:rPr lang="en-US" sz="1650" dirty="0">
                <a:solidFill>
                  <a:srgbClr val="E0D6DE"/>
                </a:solidFill>
                <a:latin typeface="Fira Sans" pitchFamily="34" charset="0"/>
                <a:ea typeface="Fira Sans" pitchFamily="34" charset="-122"/>
                <a:cs typeface="Fira Sans" pitchFamily="34" charset="-120"/>
              </a:rPr>
              <a:t>This systematic approach guarantees the shortest path in unweighted graphs.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6835" y="311825"/>
            <a:ext cx="3672483" cy="283488"/>
          </a:xfrm>
          <a:prstGeom prst="rect">
            <a:avLst/>
          </a:prstGeom>
          <a:noFill/>
          <a:ln/>
        </p:spPr>
        <p:txBody>
          <a:bodyPr wrap="none" lIns="0" tIns="0" rIns="0" bIns="0" rtlCol="0" anchor="t"/>
          <a:lstStyle/>
          <a:p>
            <a:pPr algn="l" indent="0" marL="0">
              <a:lnSpc>
                <a:spcPts val="2200"/>
              </a:lnSpc>
              <a:buNone/>
            </a:pPr>
            <a:r>
              <a:rPr lang="en-US" sz="1750" dirty="0">
                <a:solidFill>
                  <a:srgbClr val="FBF3FA"/>
                </a:solidFill>
                <a:latin typeface="Fira Mono Medium" pitchFamily="34" charset="0"/>
                <a:ea typeface="Fira Mono Medium" pitchFamily="34" charset="-122"/>
                <a:cs typeface="Fira Mono Medium" pitchFamily="34" charset="-120"/>
              </a:rPr>
              <a:t>BFS Algorithm &amp; Application</a:t>
            </a:r>
            <a:endParaRPr lang="en-US" sz="1750" dirty="0"/>
          </a:p>
        </p:txBody>
      </p:sp>
      <p:sp>
        <p:nvSpPr>
          <p:cNvPr id="3" name="Text 1"/>
          <p:cNvSpPr/>
          <p:nvPr/>
        </p:nvSpPr>
        <p:spPr>
          <a:xfrm>
            <a:off x="396835" y="822127"/>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The BFS algorithm systematically explores the graph. Here's a quick overview:</a:t>
            </a:r>
            <a:endParaRPr lang="en-US" sz="850" dirty="0"/>
          </a:p>
        </p:txBody>
      </p:sp>
      <p:sp>
        <p:nvSpPr>
          <p:cNvPr id="4" name="Text 2"/>
          <p:cNvSpPr/>
          <p:nvPr/>
        </p:nvSpPr>
        <p:spPr>
          <a:xfrm>
            <a:off x="396835" y="1131094"/>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Mono Light" pitchFamily="34" charset="0"/>
                <a:ea typeface="Fira Mono Light" pitchFamily="34" charset="-122"/>
                <a:cs typeface="Fira Mono Light" pitchFamily="34" charset="-120"/>
              </a:rPr>
              <a:t>01</a:t>
            </a:r>
            <a:endParaRPr lang="en-US" sz="850" dirty="0"/>
          </a:p>
        </p:txBody>
      </p:sp>
      <p:sp>
        <p:nvSpPr>
          <p:cNvPr id="5" name="Shape 3"/>
          <p:cNvSpPr/>
          <p:nvPr/>
        </p:nvSpPr>
        <p:spPr>
          <a:xfrm>
            <a:off x="396835" y="1308497"/>
            <a:ext cx="4536638" cy="15240"/>
          </a:xfrm>
          <a:prstGeom prst="rect">
            <a:avLst/>
          </a:prstGeom>
          <a:solidFill>
            <a:srgbClr val="FF6BD8"/>
          </a:solidFill>
          <a:ln/>
        </p:spPr>
      </p:sp>
      <p:sp>
        <p:nvSpPr>
          <p:cNvPr id="6" name="Text 4"/>
          <p:cNvSpPr/>
          <p:nvPr/>
        </p:nvSpPr>
        <p:spPr>
          <a:xfrm>
            <a:off x="396835" y="1395651"/>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E0D6DE"/>
                </a:solidFill>
                <a:latin typeface="Fira Mono Medium" pitchFamily="34" charset="0"/>
                <a:ea typeface="Fira Mono Medium" pitchFamily="34" charset="-122"/>
                <a:cs typeface="Fira Mono Medium" pitchFamily="34" charset="-120"/>
              </a:rPr>
              <a:t>Initialize</a:t>
            </a:r>
            <a:endParaRPr lang="en-US" sz="1100" dirty="0"/>
          </a:p>
        </p:txBody>
      </p:sp>
      <p:sp>
        <p:nvSpPr>
          <p:cNvPr id="7" name="Text 5"/>
          <p:cNvSpPr/>
          <p:nvPr/>
        </p:nvSpPr>
        <p:spPr>
          <a:xfrm>
            <a:off x="396835" y="1640800"/>
            <a:ext cx="4536638"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Queue and Visited set.</a:t>
            </a:r>
            <a:endParaRPr lang="en-US" sz="850" dirty="0"/>
          </a:p>
        </p:txBody>
      </p:sp>
      <p:sp>
        <p:nvSpPr>
          <p:cNvPr id="8" name="Text 6"/>
          <p:cNvSpPr/>
          <p:nvPr/>
        </p:nvSpPr>
        <p:spPr>
          <a:xfrm>
            <a:off x="5046821" y="1131094"/>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Mono Light" pitchFamily="34" charset="0"/>
                <a:ea typeface="Fira Mono Light" pitchFamily="34" charset="-122"/>
                <a:cs typeface="Fira Mono Light" pitchFamily="34" charset="-120"/>
              </a:rPr>
              <a:t>02</a:t>
            </a:r>
            <a:endParaRPr lang="en-US" sz="850" dirty="0"/>
          </a:p>
        </p:txBody>
      </p:sp>
      <p:sp>
        <p:nvSpPr>
          <p:cNvPr id="9" name="Shape 7"/>
          <p:cNvSpPr/>
          <p:nvPr/>
        </p:nvSpPr>
        <p:spPr>
          <a:xfrm>
            <a:off x="5046821" y="1308497"/>
            <a:ext cx="4536638" cy="15240"/>
          </a:xfrm>
          <a:prstGeom prst="rect">
            <a:avLst/>
          </a:prstGeom>
          <a:solidFill>
            <a:srgbClr val="FF6BD8"/>
          </a:solidFill>
          <a:ln/>
        </p:spPr>
      </p:sp>
      <p:sp>
        <p:nvSpPr>
          <p:cNvPr id="10" name="Text 8"/>
          <p:cNvSpPr/>
          <p:nvPr/>
        </p:nvSpPr>
        <p:spPr>
          <a:xfrm>
            <a:off x="5046821" y="1395651"/>
            <a:ext cx="1530310" cy="177165"/>
          </a:xfrm>
          <a:prstGeom prst="rect">
            <a:avLst/>
          </a:prstGeom>
          <a:noFill/>
          <a:ln/>
        </p:spPr>
        <p:txBody>
          <a:bodyPr wrap="none" lIns="0" tIns="0" rIns="0" bIns="0" rtlCol="0" anchor="t"/>
          <a:lstStyle/>
          <a:p>
            <a:pPr algn="l" indent="0" marL="0">
              <a:lnSpc>
                <a:spcPts val="1350"/>
              </a:lnSpc>
              <a:buNone/>
            </a:pPr>
            <a:r>
              <a:rPr lang="en-US" sz="1100" dirty="0">
                <a:solidFill>
                  <a:srgbClr val="E0D6DE"/>
                </a:solidFill>
                <a:latin typeface="Fira Mono Medium" pitchFamily="34" charset="0"/>
                <a:ea typeface="Fira Mono Medium" pitchFamily="34" charset="-122"/>
                <a:cs typeface="Fira Mono Medium" pitchFamily="34" charset="-120"/>
              </a:rPr>
              <a:t>Enqueue Start Node</a:t>
            </a:r>
            <a:endParaRPr lang="en-US" sz="1100" dirty="0"/>
          </a:p>
        </p:txBody>
      </p:sp>
      <p:sp>
        <p:nvSpPr>
          <p:cNvPr id="11" name="Text 9"/>
          <p:cNvSpPr/>
          <p:nvPr/>
        </p:nvSpPr>
        <p:spPr>
          <a:xfrm>
            <a:off x="5046821" y="1640800"/>
            <a:ext cx="4536638"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Mark it as visited.</a:t>
            </a:r>
            <a:endParaRPr lang="en-US" sz="850" dirty="0"/>
          </a:p>
        </p:txBody>
      </p:sp>
      <p:sp>
        <p:nvSpPr>
          <p:cNvPr id="12" name="Text 10"/>
          <p:cNvSpPr/>
          <p:nvPr/>
        </p:nvSpPr>
        <p:spPr>
          <a:xfrm>
            <a:off x="9696807" y="1131094"/>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Mono Light" pitchFamily="34" charset="0"/>
                <a:ea typeface="Fira Mono Light" pitchFamily="34" charset="-122"/>
                <a:cs typeface="Fira Mono Light" pitchFamily="34" charset="-120"/>
              </a:rPr>
              <a:t>03</a:t>
            </a:r>
            <a:endParaRPr lang="en-US" sz="850" dirty="0"/>
          </a:p>
        </p:txBody>
      </p:sp>
      <p:sp>
        <p:nvSpPr>
          <p:cNvPr id="13" name="Shape 11"/>
          <p:cNvSpPr/>
          <p:nvPr/>
        </p:nvSpPr>
        <p:spPr>
          <a:xfrm>
            <a:off x="9696807" y="1308497"/>
            <a:ext cx="4536638" cy="15240"/>
          </a:xfrm>
          <a:prstGeom prst="rect">
            <a:avLst/>
          </a:prstGeom>
          <a:solidFill>
            <a:srgbClr val="FF6BD8"/>
          </a:solidFill>
          <a:ln/>
        </p:spPr>
      </p:sp>
      <p:sp>
        <p:nvSpPr>
          <p:cNvPr id="14" name="Text 12"/>
          <p:cNvSpPr/>
          <p:nvPr/>
        </p:nvSpPr>
        <p:spPr>
          <a:xfrm>
            <a:off x="9696807" y="1395651"/>
            <a:ext cx="2210395" cy="177165"/>
          </a:xfrm>
          <a:prstGeom prst="rect">
            <a:avLst/>
          </a:prstGeom>
          <a:noFill/>
          <a:ln/>
        </p:spPr>
        <p:txBody>
          <a:bodyPr wrap="none" lIns="0" tIns="0" rIns="0" bIns="0" rtlCol="0" anchor="t"/>
          <a:lstStyle/>
          <a:p>
            <a:pPr algn="l" indent="0" marL="0">
              <a:lnSpc>
                <a:spcPts val="1350"/>
              </a:lnSpc>
              <a:buNone/>
            </a:pPr>
            <a:r>
              <a:rPr lang="en-US" sz="1100" dirty="0">
                <a:solidFill>
                  <a:srgbClr val="E0D6DE"/>
                </a:solidFill>
                <a:latin typeface="Fira Mono Medium" pitchFamily="34" charset="0"/>
                <a:ea typeface="Fira Mono Medium" pitchFamily="34" charset="-122"/>
                <a:cs typeface="Fira Mono Medium" pitchFamily="34" charset="-120"/>
              </a:rPr>
              <a:t>Loop While Queue Not Empty</a:t>
            </a:r>
            <a:endParaRPr lang="en-US" sz="1100" dirty="0"/>
          </a:p>
        </p:txBody>
      </p:sp>
      <p:sp>
        <p:nvSpPr>
          <p:cNvPr id="15" name="Text 13"/>
          <p:cNvSpPr/>
          <p:nvPr/>
        </p:nvSpPr>
        <p:spPr>
          <a:xfrm>
            <a:off x="9696807" y="1640800"/>
            <a:ext cx="4536638"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Dequeue current node, process it, then enqueue and mark all its unvisited neighbors.</a:t>
            </a:r>
            <a:endParaRPr lang="en-US" sz="850" dirty="0"/>
          </a:p>
        </p:txBody>
      </p:sp>
      <p:sp>
        <p:nvSpPr>
          <p:cNvPr id="16" name="Text 14"/>
          <p:cNvSpPr/>
          <p:nvPr/>
        </p:nvSpPr>
        <p:spPr>
          <a:xfrm>
            <a:off x="396835" y="2034778"/>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The time complexity is </a:t>
            </a:r>
            <a:pPr algn="l" indent="0" marL="0">
              <a:lnSpc>
                <a:spcPts val="1400"/>
              </a:lnSpc>
              <a:buNone/>
            </a:pPr>
            <a:r>
              <a:rPr lang="en-US" sz="850" i="1" dirty="0">
                <a:solidFill>
                  <a:srgbClr val="E0D6DE"/>
                </a:solidFill>
                <a:latin typeface="Fira Sans" pitchFamily="34" charset="0"/>
                <a:ea typeface="Fira Sans" pitchFamily="34" charset="-122"/>
                <a:cs typeface="Fira Sans" pitchFamily="34" charset="-120"/>
              </a:rPr>
              <a:t>O(V + E)</a:t>
            </a:r>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 and space complexity is </a:t>
            </a:r>
            <a:pPr algn="l" indent="0" marL="0">
              <a:lnSpc>
                <a:spcPts val="1400"/>
              </a:lnSpc>
              <a:buNone/>
            </a:pPr>
            <a:r>
              <a:rPr lang="en-US" sz="850" i="1" dirty="0">
                <a:solidFill>
                  <a:srgbClr val="E0D6DE"/>
                </a:solidFill>
                <a:latin typeface="Fira Sans" pitchFamily="34" charset="0"/>
                <a:ea typeface="Fira Sans" pitchFamily="34" charset="-122"/>
                <a:cs typeface="Fira Sans" pitchFamily="34" charset="-120"/>
              </a:rPr>
              <a:t>O(V)</a:t>
            </a:r>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t>
            </a:r>
            <a:endParaRPr lang="en-US" sz="850" dirty="0"/>
          </a:p>
        </p:txBody>
      </p:sp>
      <p:sp>
        <p:nvSpPr>
          <p:cNvPr id="17" name="Text 15"/>
          <p:cNvSpPr/>
          <p:nvPr/>
        </p:nvSpPr>
        <p:spPr>
          <a:xfrm>
            <a:off x="396835" y="2457093"/>
            <a:ext cx="2635448" cy="177165"/>
          </a:xfrm>
          <a:prstGeom prst="rect">
            <a:avLst/>
          </a:prstGeom>
          <a:noFill/>
          <a:ln/>
        </p:spPr>
        <p:txBody>
          <a:bodyPr wrap="none" lIns="0" tIns="0" rIns="0" bIns="0" rtlCol="0" anchor="t"/>
          <a:lstStyle/>
          <a:p>
            <a:pPr algn="l" indent="0" marL="0">
              <a:lnSpc>
                <a:spcPts val="1350"/>
              </a:lnSpc>
              <a:buNone/>
            </a:pPr>
            <a:r>
              <a:rPr lang="en-US" sz="1100" dirty="0">
                <a:solidFill>
                  <a:srgbClr val="FBF3FA"/>
                </a:solidFill>
                <a:latin typeface="Fira Mono Medium" pitchFamily="34" charset="0"/>
                <a:ea typeface="Fira Mono Medium" pitchFamily="34" charset="-122"/>
                <a:cs typeface="Fira Mono Medium" pitchFamily="34" charset="-120"/>
              </a:rPr>
              <a:t>Manual Trace Example (Start: A)</a:t>
            </a:r>
            <a:endParaRPr lang="en-US" sz="1100" dirty="0"/>
          </a:p>
        </p:txBody>
      </p:sp>
      <p:sp>
        <p:nvSpPr>
          <p:cNvPr id="18" name="Shape 16"/>
          <p:cNvSpPr/>
          <p:nvPr/>
        </p:nvSpPr>
        <p:spPr>
          <a:xfrm>
            <a:off x="396835" y="2761774"/>
            <a:ext cx="6780014" cy="1345883"/>
          </a:xfrm>
          <a:prstGeom prst="roundRect">
            <a:avLst>
              <a:gd name="adj" fmla="val 1264"/>
            </a:avLst>
          </a:prstGeom>
          <a:noFill/>
          <a:ln w="7620">
            <a:solidFill>
              <a:srgbClr val="FFFFFF">
                <a:alpha val="24000"/>
              </a:srgbClr>
            </a:solidFill>
            <a:prstDash val="solid"/>
          </a:ln>
        </p:spPr>
      </p:sp>
      <p:sp>
        <p:nvSpPr>
          <p:cNvPr id="19" name="Shape 17"/>
          <p:cNvSpPr/>
          <p:nvPr/>
        </p:nvSpPr>
        <p:spPr>
          <a:xfrm>
            <a:off x="404455" y="2769394"/>
            <a:ext cx="6764774" cy="332661"/>
          </a:xfrm>
          <a:prstGeom prst="rect">
            <a:avLst/>
          </a:prstGeom>
          <a:solidFill>
            <a:srgbClr val="FFFFFF">
              <a:alpha val="4000"/>
            </a:srgbClr>
          </a:solidFill>
          <a:ln/>
        </p:spPr>
      </p:sp>
      <p:sp>
        <p:nvSpPr>
          <p:cNvPr id="20" name="Text 18"/>
          <p:cNvSpPr/>
          <p:nvPr/>
        </p:nvSpPr>
        <p:spPr>
          <a:xfrm>
            <a:off x="517922" y="2844998"/>
            <a:ext cx="445889"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Step</a:t>
            </a:r>
            <a:endParaRPr lang="en-US" sz="850" dirty="0"/>
          </a:p>
        </p:txBody>
      </p:sp>
      <p:sp>
        <p:nvSpPr>
          <p:cNvPr id="21" name="Text 19"/>
          <p:cNvSpPr/>
          <p:nvPr/>
        </p:nvSpPr>
        <p:spPr>
          <a:xfrm>
            <a:off x="1198126" y="2844998"/>
            <a:ext cx="1795105"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Current Node</a:t>
            </a:r>
            <a:endParaRPr lang="en-US" sz="850" dirty="0"/>
          </a:p>
        </p:txBody>
      </p:sp>
      <p:sp>
        <p:nvSpPr>
          <p:cNvPr id="22" name="Text 20"/>
          <p:cNvSpPr/>
          <p:nvPr/>
        </p:nvSpPr>
        <p:spPr>
          <a:xfrm>
            <a:off x="3227546" y="2844998"/>
            <a:ext cx="1795105"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Queue</a:t>
            </a:r>
            <a:endParaRPr lang="en-US" sz="850" dirty="0"/>
          </a:p>
        </p:txBody>
      </p:sp>
      <p:sp>
        <p:nvSpPr>
          <p:cNvPr id="23" name="Text 21"/>
          <p:cNvSpPr/>
          <p:nvPr/>
        </p:nvSpPr>
        <p:spPr>
          <a:xfrm>
            <a:off x="5256967" y="2844998"/>
            <a:ext cx="1798915"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Visited Set</a:t>
            </a:r>
            <a:endParaRPr lang="en-US" sz="850" dirty="0"/>
          </a:p>
        </p:txBody>
      </p:sp>
      <p:sp>
        <p:nvSpPr>
          <p:cNvPr id="24" name="Shape 22"/>
          <p:cNvSpPr/>
          <p:nvPr/>
        </p:nvSpPr>
        <p:spPr>
          <a:xfrm>
            <a:off x="404455" y="3102054"/>
            <a:ext cx="6764774" cy="332661"/>
          </a:xfrm>
          <a:prstGeom prst="rect">
            <a:avLst/>
          </a:prstGeom>
          <a:solidFill>
            <a:srgbClr val="000000">
              <a:alpha val="4000"/>
            </a:srgbClr>
          </a:solidFill>
          <a:ln/>
        </p:spPr>
      </p:sp>
      <p:sp>
        <p:nvSpPr>
          <p:cNvPr id="25" name="Text 23"/>
          <p:cNvSpPr/>
          <p:nvPr/>
        </p:nvSpPr>
        <p:spPr>
          <a:xfrm>
            <a:off x="517922" y="3177659"/>
            <a:ext cx="44588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0</a:t>
            </a:r>
            <a:endParaRPr lang="en-US" sz="850" dirty="0"/>
          </a:p>
        </p:txBody>
      </p:sp>
      <p:sp>
        <p:nvSpPr>
          <p:cNvPr id="26" name="Text 24"/>
          <p:cNvSpPr/>
          <p:nvPr/>
        </p:nvSpPr>
        <p:spPr>
          <a:xfrm>
            <a:off x="1198126" y="3177659"/>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t>
            </a:r>
            <a:endParaRPr lang="en-US" sz="850" dirty="0"/>
          </a:p>
        </p:txBody>
      </p:sp>
      <p:sp>
        <p:nvSpPr>
          <p:cNvPr id="27" name="Text 25"/>
          <p:cNvSpPr/>
          <p:nvPr/>
        </p:nvSpPr>
        <p:spPr>
          <a:xfrm>
            <a:off x="3227546" y="3177659"/>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a:t>
            </a:r>
            <a:endParaRPr lang="en-US" sz="850" dirty="0"/>
          </a:p>
        </p:txBody>
      </p:sp>
      <p:sp>
        <p:nvSpPr>
          <p:cNvPr id="28" name="Text 26"/>
          <p:cNvSpPr/>
          <p:nvPr/>
        </p:nvSpPr>
        <p:spPr>
          <a:xfrm>
            <a:off x="5256967" y="3177659"/>
            <a:ext cx="179891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a:t>
            </a:r>
            <a:endParaRPr lang="en-US" sz="850" dirty="0"/>
          </a:p>
        </p:txBody>
      </p:sp>
      <p:sp>
        <p:nvSpPr>
          <p:cNvPr id="29" name="Shape 27"/>
          <p:cNvSpPr/>
          <p:nvPr/>
        </p:nvSpPr>
        <p:spPr>
          <a:xfrm>
            <a:off x="404455" y="3434715"/>
            <a:ext cx="6764774" cy="332661"/>
          </a:xfrm>
          <a:prstGeom prst="rect">
            <a:avLst/>
          </a:prstGeom>
          <a:solidFill>
            <a:srgbClr val="FFFFFF">
              <a:alpha val="4000"/>
            </a:srgbClr>
          </a:solidFill>
          <a:ln/>
        </p:spPr>
      </p:sp>
      <p:sp>
        <p:nvSpPr>
          <p:cNvPr id="30" name="Text 28"/>
          <p:cNvSpPr/>
          <p:nvPr/>
        </p:nvSpPr>
        <p:spPr>
          <a:xfrm>
            <a:off x="517922" y="3510320"/>
            <a:ext cx="44588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1</a:t>
            </a:r>
            <a:endParaRPr lang="en-US" sz="850" dirty="0"/>
          </a:p>
        </p:txBody>
      </p:sp>
      <p:sp>
        <p:nvSpPr>
          <p:cNvPr id="31" name="Text 29"/>
          <p:cNvSpPr/>
          <p:nvPr/>
        </p:nvSpPr>
        <p:spPr>
          <a:xfrm>
            <a:off x="1198126" y="3510320"/>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a:t>
            </a:r>
            <a:endParaRPr lang="en-US" sz="850" dirty="0"/>
          </a:p>
        </p:txBody>
      </p:sp>
      <p:sp>
        <p:nvSpPr>
          <p:cNvPr id="32" name="Text 30"/>
          <p:cNvSpPr/>
          <p:nvPr/>
        </p:nvSpPr>
        <p:spPr>
          <a:xfrm>
            <a:off x="3227546" y="3510320"/>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[B, C]</a:t>
            </a:r>
            <a:endParaRPr lang="en-US" sz="850" dirty="0"/>
          </a:p>
        </p:txBody>
      </p:sp>
      <p:sp>
        <p:nvSpPr>
          <p:cNvPr id="33" name="Text 31"/>
          <p:cNvSpPr/>
          <p:nvPr/>
        </p:nvSpPr>
        <p:spPr>
          <a:xfrm>
            <a:off x="5256967" y="3510320"/>
            <a:ext cx="179891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 B, C}</a:t>
            </a:r>
            <a:endParaRPr lang="en-US" sz="850" dirty="0"/>
          </a:p>
        </p:txBody>
      </p:sp>
      <p:sp>
        <p:nvSpPr>
          <p:cNvPr id="34" name="Shape 32"/>
          <p:cNvSpPr/>
          <p:nvPr/>
        </p:nvSpPr>
        <p:spPr>
          <a:xfrm>
            <a:off x="404455" y="3767376"/>
            <a:ext cx="6764774" cy="332661"/>
          </a:xfrm>
          <a:prstGeom prst="rect">
            <a:avLst/>
          </a:prstGeom>
          <a:solidFill>
            <a:srgbClr val="000000">
              <a:alpha val="4000"/>
            </a:srgbClr>
          </a:solidFill>
          <a:ln/>
        </p:spPr>
      </p:sp>
      <p:sp>
        <p:nvSpPr>
          <p:cNvPr id="35" name="Text 33"/>
          <p:cNvSpPr/>
          <p:nvPr/>
        </p:nvSpPr>
        <p:spPr>
          <a:xfrm>
            <a:off x="517922" y="3842980"/>
            <a:ext cx="44588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2</a:t>
            </a:r>
            <a:endParaRPr lang="en-US" sz="850" dirty="0"/>
          </a:p>
        </p:txBody>
      </p:sp>
      <p:sp>
        <p:nvSpPr>
          <p:cNvPr id="36" name="Text 34"/>
          <p:cNvSpPr/>
          <p:nvPr/>
        </p:nvSpPr>
        <p:spPr>
          <a:xfrm>
            <a:off x="1198126" y="3842980"/>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B</a:t>
            </a:r>
            <a:endParaRPr lang="en-US" sz="850" dirty="0"/>
          </a:p>
        </p:txBody>
      </p:sp>
      <p:sp>
        <p:nvSpPr>
          <p:cNvPr id="37" name="Text 35"/>
          <p:cNvSpPr/>
          <p:nvPr/>
        </p:nvSpPr>
        <p:spPr>
          <a:xfrm>
            <a:off x="3227546" y="3842980"/>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[C, D, E]</a:t>
            </a:r>
            <a:endParaRPr lang="en-US" sz="850" dirty="0"/>
          </a:p>
        </p:txBody>
      </p:sp>
      <p:sp>
        <p:nvSpPr>
          <p:cNvPr id="38" name="Text 36"/>
          <p:cNvSpPr/>
          <p:nvPr/>
        </p:nvSpPr>
        <p:spPr>
          <a:xfrm>
            <a:off x="5256967" y="3842980"/>
            <a:ext cx="179891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 B, C, D, E}</a:t>
            </a:r>
            <a:endParaRPr lang="en-US" sz="850" dirty="0"/>
          </a:p>
        </p:txBody>
      </p:sp>
      <p:sp>
        <p:nvSpPr>
          <p:cNvPr id="39" name="Text 37"/>
          <p:cNvSpPr/>
          <p:nvPr/>
        </p:nvSpPr>
        <p:spPr>
          <a:xfrm>
            <a:off x="7461171" y="2457093"/>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FBF3FA"/>
                </a:solidFill>
                <a:latin typeface="Fira Mono Medium" pitchFamily="34" charset="0"/>
                <a:ea typeface="Fira Mono Medium" pitchFamily="34" charset="-122"/>
                <a:cs typeface="Fira Mono Medium" pitchFamily="34" charset="-120"/>
              </a:rPr>
              <a:t>Key Applications</a:t>
            </a:r>
            <a:endParaRPr lang="en-US" sz="1100" dirty="0"/>
          </a:p>
        </p:txBody>
      </p:sp>
      <p:sp>
        <p:nvSpPr>
          <p:cNvPr id="40" name="Text 38"/>
          <p:cNvSpPr/>
          <p:nvPr/>
        </p:nvSpPr>
        <p:spPr>
          <a:xfrm>
            <a:off x="7461171" y="2747605"/>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Fira Sans" pitchFamily="34" charset="0"/>
                <a:ea typeface="Fira Sans" pitchFamily="34" charset="-122"/>
                <a:cs typeface="Fira Sans" pitchFamily="34" charset="-120"/>
              </a:rPr>
              <a:t>Shortest Path in Unweighted Graphs (e.g., 8-Puzzle)</a:t>
            </a:r>
            <a:endParaRPr lang="en-US" sz="850" dirty="0"/>
          </a:p>
        </p:txBody>
      </p:sp>
      <p:sp>
        <p:nvSpPr>
          <p:cNvPr id="41" name="Text 39"/>
          <p:cNvSpPr/>
          <p:nvPr/>
        </p:nvSpPr>
        <p:spPr>
          <a:xfrm>
            <a:off x="7461171" y="2968704"/>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Fira Sans" pitchFamily="34" charset="0"/>
                <a:ea typeface="Fira Sans" pitchFamily="34" charset="-122"/>
                <a:cs typeface="Fira Sans" pitchFamily="34" charset="-120"/>
              </a:rPr>
              <a:t>Web Crawlers</a:t>
            </a:r>
            <a:endParaRPr lang="en-US" sz="850" dirty="0"/>
          </a:p>
        </p:txBody>
      </p:sp>
      <p:sp>
        <p:nvSpPr>
          <p:cNvPr id="42" name="Text 40"/>
          <p:cNvSpPr/>
          <p:nvPr/>
        </p:nvSpPr>
        <p:spPr>
          <a:xfrm>
            <a:off x="7461171" y="3189803"/>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Fira Sans" pitchFamily="34" charset="0"/>
                <a:ea typeface="Fira Sans" pitchFamily="34" charset="-122"/>
                <a:cs typeface="Fira Sans" pitchFamily="34" charset="-120"/>
              </a:rPr>
              <a:t>Peer-to-Peer Networking</a:t>
            </a:r>
            <a:endParaRPr lang="en-US" sz="850" dirty="0"/>
          </a:p>
        </p:txBody>
      </p:sp>
      <p:pic>
        <p:nvPicPr>
          <p:cNvPr id="43" name="Image 0" descr="preencoded.png">    </p:cNvPr>
          <p:cNvPicPr>
            <a:picLocks noChangeAspect="1"/>
          </p:cNvPicPr>
          <p:nvPr/>
        </p:nvPicPr>
        <p:blipFill>
          <a:blip r:embed="rId1"/>
          <a:stretch>
            <a:fillRect/>
          </a:stretch>
        </p:blipFill>
        <p:spPr>
          <a:xfrm>
            <a:off x="7461171" y="3498771"/>
            <a:ext cx="6780014" cy="67800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1733" y="417790"/>
            <a:ext cx="6378893" cy="474702"/>
          </a:xfrm>
          <a:prstGeom prst="rect">
            <a:avLst/>
          </a:prstGeom>
          <a:noFill/>
          <a:ln/>
        </p:spPr>
        <p:txBody>
          <a:bodyPr wrap="none" lIns="0" tIns="0" rIns="0" bIns="0" rtlCol="0" anchor="t"/>
          <a:lstStyle/>
          <a:p>
            <a:pPr algn="l" indent="0" marL="0">
              <a:lnSpc>
                <a:spcPts val="3700"/>
              </a:lnSpc>
              <a:buNone/>
            </a:pPr>
            <a:r>
              <a:rPr lang="en-US" sz="2950" dirty="0">
                <a:solidFill>
                  <a:srgbClr val="FBF3FA"/>
                </a:solidFill>
                <a:latin typeface="Fira Mono Medium" pitchFamily="34" charset="0"/>
                <a:ea typeface="Fira Mono Medium" pitchFamily="34" charset="-122"/>
                <a:cs typeface="Fira Mono Medium" pitchFamily="34" charset="-120"/>
              </a:rPr>
              <a:t>BFS Examples from Literature</a:t>
            </a:r>
            <a:endParaRPr lang="en-US" sz="2950" dirty="0"/>
          </a:p>
        </p:txBody>
      </p:sp>
      <p:sp>
        <p:nvSpPr>
          <p:cNvPr id="3" name="Text 1"/>
          <p:cNvSpPr/>
          <p:nvPr/>
        </p:nvSpPr>
        <p:spPr>
          <a:xfrm>
            <a:off x="531733" y="1196340"/>
            <a:ext cx="13566934" cy="243007"/>
          </a:xfrm>
          <a:prstGeom prst="rect">
            <a:avLst/>
          </a:prstGeom>
          <a:noFill/>
          <a:ln/>
        </p:spPr>
        <p:txBody>
          <a:bodyPr wrap="none" lIns="0" tIns="0" rIns="0" bIns="0" rtlCol="0" anchor="t"/>
          <a:lstStyle/>
          <a:p>
            <a:pPr algn="l" indent="0" marL="0">
              <a:lnSpc>
                <a:spcPts val="1900"/>
              </a:lnSpc>
              <a:buNone/>
            </a:pPr>
            <a:r>
              <a:rPr lang="en-US" sz="1150" dirty="0">
                <a:solidFill>
                  <a:srgbClr val="E0D6DE"/>
                </a:solidFill>
                <a:latin typeface="Fira Sans" pitchFamily="34" charset="0"/>
                <a:ea typeface="Fira Sans" pitchFamily="34" charset="-122"/>
                <a:cs typeface="Fira Sans" pitchFamily="34" charset="-120"/>
              </a:rPr>
              <a:t>Breadth-First Search (BFS) is a versatile algorithm with numerous applications. Here are some classic examples:</a:t>
            </a:r>
            <a:endParaRPr lang="en-US" sz="1150" dirty="0"/>
          </a:p>
        </p:txBody>
      </p:sp>
      <p:sp>
        <p:nvSpPr>
          <p:cNvPr id="4" name="Shape 2"/>
          <p:cNvSpPr/>
          <p:nvPr/>
        </p:nvSpPr>
        <p:spPr>
          <a:xfrm>
            <a:off x="531733" y="1610201"/>
            <a:ext cx="4421029" cy="5877520"/>
          </a:xfrm>
          <a:prstGeom prst="roundRect">
            <a:avLst>
              <a:gd name="adj" fmla="val 515"/>
            </a:avLst>
          </a:prstGeom>
          <a:solidFill>
            <a:srgbClr val="0F0F10"/>
          </a:solidFill>
          <a:ln w="15240">
            <a:solidFill>
              <a:srgbClr val="474748"/>
            </a:solidFill>
            <a:prstDash val="solid"/>
          </a:ln>
        </p:spPr>
      </p:sp>
      <p:sp>
        <p:nvSpPr>
          <p:cNvPr id="5" name="Shape 3"/>
          <p:cNvSpPr/>
          <p:nvPr/>
        </p:nvSpPr>
        <p:spPr>
          <a:xfrm>
            <a:off x="546973" y="1625441"/>
            <a:ext cx="4390549" cy="455771"/>
          </a:xfrm>
          <a:prstGeom prst="roundRect">
            <a:avLst>
              <a:gd name="adj" fmla="val 988"/>
            </a:avLst>
          </a:prstGeom>
          <a:solidFill>
            <a:srgbClr val="2E2E2F"/>
          </a:solidFill>
          <a:ln/>
        </p:spPr>
      </p:sp>
      <p:sp>
        <p:nvSpPr>
          <p:cNvPr id="6" name="Text 4"/>
          <p:cNvSpPr/>
          <p:nvPr/>
        </p:nvSpPr>
        <p:spPr>
          <a:xfrm>
            <a:off x="2628305" y="1710928"/>
            <a:ext cx="227886" cy="284798"/>
          </a:xfrm>
          <a:prstGeom prst="rect">
            <a:avLst/>
          </a:prstGeom>
          <a:noFill/>
          <a:ln/>
        </p:spPr>
        <p:txBody>
          <a:bodyPr wrap="none" lIns="0" tIns="0" rIns="0" bIns="0" rtlCol="0" anchor="t"/>
          <a:lstStyle/>
          <a:p>
            <a:pPr algn="l" indent="0" marL="0">
              <a:lnSpc>
                <a:spcPts val="1750"/>
              </a:lnSpc>
              <a:buNone/>
            </a:pPr>
            <a:r>
              <a:rPr lang="en-US" sz="1750" dirty="0">
                <a:solidFill>
                  <a:srgbClr val="E0D6DE"/>
                </a:solidFill>
                <a:latin typeface="Fira Mono Medium" pitchFamily="34" charset="0"/>
                <a:ea typeface="Fira Mono Medium" pitchFamily="34" charset="-122"/>
                <a:cs typeface="Fira Mono Medium" pitchFamily="34" charset="-120"/>
              </a:rPr>
              <a:t>1</a:t>
            </a:r>
            <a:endParaRPr lang="en-US" sz="1750" dirty="0"/>
          </a:p>
        </p:txBody>
      </p:sp>
      <p:sp>
        <p:nvSpPr>
          <p:cNvPr id="7" name="Text 5"/>
          <p:cNvSpPr/>
          <p:nvPr/>
        </p:nvSpPr>
        <p:spPr>
          <a:xfrm>
            <a:off x="698897" y="2233136"/>
            <a:ext cx="3757851" cy="237292"/>
          </a:xfrm>
          <a:prstGeom prst="rect">
            <a:avLst/>
          </a:prstGeom>
          <a:noFill/>
          <a:ln/>
        </p:spPr>
        <p:txBody>
          <a:bodyPr wrap="none" lIns="0" tIns="0" rIns="0" bIns="0" rtlCol="0" anchor="t"/>
          <a:lstStyle/>
          <a:p>
            <a:pPr algn="l" indent="0" marL="0">
              <a:lnSpc>
                <a:spcPts val="1850"/>
              </a:lnSpc>
              <a:buNone/>
            </a:pPr>
            <a:r>
              <a:rPr lang="en-US" sz="1450" dirty="0">
                <a:solidFill>
                  <a:srgbClr val="E0D6DE"/>
                </a:solidFill>
                <a:latin typeface="Fira Mono Medium" pitchFamily="34" charset="0"/>
                <a:ea typeface="Fira Mono Medium" pitchFamily="34" charset="-122"/>
                <a:cs typeface="Fira Mono Medium" pitchFamily="34" charset="-120"/>
              </a:rPr>
              <a:t>Social Network Friend Suggestions</a:t>
            </a:r>
            <a:endParaRPr lang="en-US" sz="1450" dirty="0"/>
          </a:p>
        </p:txBody>
      </p:sp>
      <p:sp>
        <p:nvSpPr>
          <p:cNvPr id="8" name="Text 6"/>
          <p:cNvSpPr/>
          <p:nvPr/>
        </p:nvSpPr>
        <p:spPr>
          <a:xfrm>
            <a:off x="698897" y="2561511"/>
            <a:ext cx="4086701" cy="486013"/>
          </a:xfrm>
          <a:prstGeom prst="rect">
            <a:avLst/>
          </a:prstGeom>
          <a:noFill/>
          <a:ln/>
        </p:spPr>
        <p:txBody>
          <a:bodyPr wrap="square" lIns="0" tIns="0" rIns="0" bIns="0" rtlCol="0" anchor="t"/>
          <a:lstStyle/>
          <a:p>
            <a:pPr algn="l" indent="0" marL="0">
              <a:lnSpc>
                <a:spcPts val="1900"/>
              </a:lnSpc>
              <a:buNone/>
            </a:pPr>
            <a:r>
              <a:rPr lang="en-US" sz="1150" dirty="0">
                <a:solidFill>
                  <a:srgbClr val="E0D6DE"/>
                </a:solidFill>
                <a:latin typeface="Fira Sans" pitchFamily="34" charset="0"/>
                <a:ea typeface="Fira Sans" pitchFamily="34" charset="-122"/>
                <a:cs typeface="Fira Sans" pitchFamily="34" charset="-120"/>
              </a:rPr>
              <a:t>Source: "Algorithms, 4th Edition" by Robert Sedgewick and Kevin Wayne</a:t>
            </a:r>
            <a:endParaRPr lang="en-US" sz="1150" dirty="0"/>
          </a:p>
        </p:txBody>
      </p:sp>
      <p:sp>
        <p:nvSpPr>
          <p:cNvPr id="9" name="Text 7"/>
          <p:cNvSpPr/>
          <p:nvPr/>
        </p:nvSpPr>
        <p:spPr>
          <a:xfrm>
            <a:off x="698897" y="3138607"/>
            <a:ext cx="4086701" cy="1215033"/>
          </a:xfrm>
          <a:prstGeom prst="rect">
            <a:avLst/>
          </a:prstGeom>
          <a:noFill/>
          <a:ln/>
        </p:spPr>
        <p:txBody>
          <a:bodyPr wrap="square" lIns="0" tIns="0" rIns="0" bIns="0" rtlCol="0" anchor="t"/>
          <a:lstStyle/>
          <a:p>
            <a:pPr algn="l" indent="0" marL="0">
              <a:lnSpc>
                <a:spcPts val="1900"/>
              </a:lnSpc>
              <a:buNone/>
            </a:pPr>
            <a:r>
              <a:rPr lang="en-US" sz="1150" dirty="0">
                <a:solidFill>
                  <a:srgbClr val="E0D6DE"/>
                </a:solidFill>
                <a:latin typeface="Fira Sans" pitchFamily="34" charset="0"/>
                <a:ea typeface="Fira Sans" pitchFamily="34" charset="-122"/>
                <a:cs typeface="Fira Sans" pitchFamily="34" charset="-120"/>
              </a:rPr>
              <a:t>Finding the shortest connection path between two people in a social network. BFS explores friends level by level - first direct friends (distance 1), then friends-of-friends (distance 2), and so on, guaranteeing the shortest chain of connections.</a:t>
            </a:r>
            <a:endParaRPr lang="en-US" sz="1150" dirty="0"/>
          </a:p>
        </p:txBody>
      </p:sp>
      <p:pic>
        <p:nvPicPr>
          <p:cNvPr id="10" name="Image 0" descr="preencoded.png">    </p:cNvPr>
          <p:cNvPicPr>
            <a:picLocks noChangeAspect="1"/>
          </p:cNvPicPr>
          <p:nvPr/>
        </p:nvPicPr>
        <p:blipFill>
          <a:blip r:embed="rId1"/>
          <a:stretch>
            <a:fillRect/>
          </a:stretch>
        </p:blipFill>
        <p:spPr>
          <a:xfrm>
            <a:off x="698897" y="4524494"/>
            <a:ext cx="4086701" cy="2796064"/>
          </a:xfrm>
          <a:prstGeom prst="rect">
            <a:avLst/>
          </a:prstGeom>
        </p:spPr>
      </p:pic>
      <p:sp>
        <p:nvSpPr>
          <p:cNvPr id="11" name="Shape 8"/>
          <p:cNvSpPr/>
          <p:nvPr/>
        </p:nvSpPr>
        <p:spPr>
          <a:xfrm>
            <a:off x="5104686" y="1610201"/>
            <a:ext cx="4421029" cy="5877520"/>
          </a:xfrm>
          <a:prstGeom prst="roundRect">
            <a:avLst>
              <a:gd name="adj" fmla="val 515"/>
            </a:avLst>
          </a:prstGeom>
          <a:solidFill>
            <a:srgbClr val="0F0F10"/>
          </a:solidFill>
          <a:ln w="15240">
            <a:solidFill>
              <a:srgbClr val="474748"/>
            </a:solidFill>
            <a:prstDash val="solid"/>
          </a:ln>
        </p:spPr>
      </p:sp>
      <p:sp>
        <p:nvSpPr>
          <p:cNvPr id="12" name="Shape 9"/>
          <p:cNvSpPr/>
          <p:nvPr/>
        </p:nvSpPr>
        <p:spPr>
          <a:xfrm>
            <a:off x="5119926" y="1625441"/>
            <a:ext cx="4390549" cy="455771"/>
          </a:xfrm>
          <a:prstGeom prst="roundRect">
            <a:avLst>
              <a:gd name="adj" fmla="val 988"/>
            </a:avLst>
          </a:prstGeom>
          <a:solidFill>
            <a:srgbClr val="2E2E2F"/>
          </a:solidFill>
          <a:ln/>
        </p:spPr>
      </p:sp>
      <p:sp>
        <p:nvSpPr>
          <p:cNvPr id="13" name="Text 10"/>
          <p:cNvSpPr/>
          <p:nvPr/>
        </p:nvSpPr>
        <p:spPr>
          <a:xfrm>
            <a:off x="7201257" y="1710928"/>
            <a:ext cx="227886" cy="284798"/>
          </a:xfrm>
          <a:prstGeom prst="rect">
            <a:avLst/>
          </a:prstGeom>
          <a:noFill/>
          <a:ln/>
        </p:spPr>
        <p:txBody>
          <a:bodyPr wrap="none" lIns="0" tIns="0" rIns="0" bIns="0" rtlCol="0" anchor="t"/>
          <a:lstStyle/>
          <a:p>
            <a:pPr algn="l" indent="0" marL="0">
              <a:lnSpc>
                <a:spcPts val="1750"/>
              </a:lnSpc>
              <a:buNone/>
            </a:pPr>
            <a:r>
              <a:rPr lang="en-US" sz="1750" dirty="0">
                <a:solidFill>
                  <a:srgbClr val="E0D6DE"/>
                </a:solidFill>
                <a:latin typeface="Fira Mono Medium" pitchFamily="34" charset="0"/>
                <a:ea typeface="Fira Mono Medium" pitchFamily="34" charset="-122"/>
                <a:cs typeface="Fira Mono Medium" pitchFamily="34" charset="-120"/>
              </a:rPr>
              <a:t>2</a:t>
            </a:r>
            <a:endParaRPr lang="en-US" sz="1750" dirty="0"/>
          </a:p>
        </p:txBody>
      </p:sp>
      <p:sp>
        <p:nvSpPr>
          <p:cNvPr id="14" name="Text 11"/>
          <p:cNvSpPr/>
          <p:nvPr/>
        </p:nvSpPr>
        <p:spPr>
          <a:xfrm>
            <a:off x="5271849" y="2233136"/>
            <a:ext cx="2960727" cy="237292"/>
          </a:xfrm>
          <a:prstGeom prst="rect">
            <a:avLst/>
          </a:prstGeom>
          <a:noFill/>
          <a:ln/>
        </p:spPr>
        <p:txBody>
          <a:bodyPr wrap="none" lIns="0" tIns="0" rIns="0" bIns="0" rtlCol="0" anchor="t"/>
          <a:lstStyle/>
          <a:p>
            <a:pPr algn="l" indent="0" marL="0">
              <a:lnSpc>
                <a:spcPts val="1850"/>
              </a:lnSpc>
              <a:buNone/>
            </a:pPr>
            <a:r>
              <a:rPr lang="en-US" sz="1450" dirty="0">
                <a:solidFill>
                  <a:srgbClr val="E0D6DE"/>
                </a:solidFill>
                <a:latin typeface="Fira Mono Medium" pitchFamily="34" charset="0"/>
                <a:ea typeface="Fira Mono Medium" pitchFamily="34" charset="-122"/>
                <a:cs typeface="Fira Mono Medium" pitchFamily="34" charset="-120"/>
              </a:rPr>
              <a:t>Web Crawler Implementation</a:t>
            </a:r>
            <a:endParaRPr lang="en-US" sz="1450" dirty="0"/>
          </a:p>
        </p:txBody>
      </p:sp>
      <p:sp>
        <p:nvSpPr>
          <p:cNvPr id="15" name="Text 12"/>
          <p:cNvSpPr/>
          <p:nvPr/>
        </p:nvSpPr>
        <p:spPr>
          <a:xfrm>
            <a:off x="5271849" y="2561511"/>
            <a:ext cx="4086701" cy="486013"/>
          </a:xfrm>
          <a:prstGeom prst="rect">
            <a:avLst/>
          </a:prstGeom>
          <a:noFill/>
          <a:ln/>
        </p:spPr>
        <p:txBody>
          <a:bodyPr wrap="square" lIns="0" tIns="0" rIns="0" bIns="0" rtlCol="0" anchor="t"/>
          <a:lstStyle/>
          <a:p>
            <a:pPr algn="l" indent="0" marL="0">
              <a:lnSpc>
                <a:spcPts val="1900"/>
              </a:lnSpc>
              <a:buNone/>
            </a:pPr>
            <a:r>
              <a:rPr lang="en-US" sz="1150" dirty="0">
                <a:solidFill>
                  <a:srgbClr val="E0D6DE"/>
                </a:solidFill>
                <a:latin typeface="Fira Sans" pitchFamily="34" charset="0"/>
                <a:ea typeface="Fira Sans" pitchFamily="34" charset="-122"/>
                <a:cs typeface="Fira Sans" pitchFamily="34" charset="-120"/>
              </a:rPr>
              <a:t>Source: "Introduction to Algorithms" by Thomas H. Cormen, Charles E. Leiserson, and Ronald L. Rivest</a:t>
            </a:r>
            <a:endParaRPr lang="en-US" sz="1150" dirty="0"/>
          </a:p>
        </p:txBody>
      </p:sp>
      <p:sp>
        <p:nvSpPr>
          <p:cNvPr id="16" name="Text 13"/>
          <p:cNvSpPr/>
          <p:nvPr/>
        </p:nvSpPr>
        <p:spPr>
          <a:xfrm>
            <a:off x="5271849" y="3138607"/>
            <a:ext cx="4086701" cy="1215033"/>
          </a:xfrm>
          <a:prstGeom prst="rect">
            <a:avLst/>
          </a:prstGeom>
          <a:noFill/>
          <a:ln/>
        </p:spPr>
        <p:txBody>
          <a:bodyPr wrap="square" lIns="0" tIns="0" rIns="0" bIns="0" rtlCol="0" anchor="t"/>
          <a:lstStyle/>
          <a:p>
            <a:pPr algn="l" indent="0" marL="0">
              <a:lnSpc>
                <a:spcPts val="1900"/>
              </a:lnSpc>
              <a:buNone/>
            </a:pPr>
            <a:r>
              <a:rPr lang="en-US" sz="1150" dirty="0">
                <a:solidFill>
                  <a:srgbClr val="E0D6DE"/>
                </a:solidFill>
                <a:latin typeface="Fira Sans" pitchFamily="34" charset="0"/>
                <a:ea typeface="Fira Sans" pitchFamily="34" charset="-122"/>
                <a:cs typeface="Fira Sans" pitchFamily="34" charset="-120"/>
              </a:rPr>
              <a:t>Web crawlers use BFS to systematically explore websites. Starting from a seed URL, the crawler visits all pages at the current depth before moving to links found on those pages, ensuring comprehensive coverage without getting lost in deep link chains.</a:t>
            </a:r>
            <a:endParaRPr lang="en-US" sz="1150" dirty="0"/>
          </a:p>
        </p:txBody>
      </p:sp>
      <p:pic>
        <p:nvPicPr>
          <p:cNvPr id="17" name="Image 1" descr="preencoded.png">    </p:cNvPr>
          <p:cNvPicPr>
            <a:picLocks noChangeAspect="1"/>
          </p:cNvPicPr>
          <p:nvPr/>
        </p:nvPicPr>
        <p:blipFill>
          <a:blip r:embed="rId2"/>
          <a:stretch>
            <a:fillRect/>
          </a:stretch>
        </p:blipFill>
        <p:spPr>
          <a:xfrm>
            <a:off x="5271849" y="4524494"/>
            <a:ext cx="4086701" cy="2796064"/>
          </a:xfrm>
          <a:prstGeom prst="rect">
            <a:avLst/>
          </a:prstGeom>
        </p:spPr>
      </p:pic>
      <p:sp>
        <p:nvSpPr>
          <p:cNvPr id="18" name="Shape 14"/>
          <p:cNvSpPr/>
          <p:nvPr/>
        </p:nvSpPr>
        <p:spPr>
          <a:xfrm>
            <a:off x="9677638" y="1610201"/>
            <a:ext cx="4421029" cy="5877520"/>
          </a:xfrm>
          <a:prstGeom prst="roundRect">
            <a:avLst>
              <a:gd name="adj" fmla="val 515"/>
            </a:avLst>
          </a:prstGeom>
          <a:solidFill>
            <a:srgbClr val="0F0F10"/>
          </a:solidFill>
          <a:ln w="15240">
            <a:solidFill>
              <a:srgbClr val="474748"/>
            </a:solidFill>
            <a:prstDash val="solid"/>
          </a:ln>
        </p:spPr>
      </p:sp>
      <p:sp>
        <p:nvSpPr>
          <p:cNvPr id="19" name="Shape 15"/>
          <p:cNvSpPr/>
          <p:nvPr/>
        </p:nvSpPr>
        <p:spPr>
          <a:xfrm>
            <a:off x="9692878" y="1625441"/>
            <a:ext cx="4390549" cy="455771"/>
          </a:xfrm>
          <a:prstGeom prst="roundRect">
            <a:avLst>
              <a:gd name="adj" fmla="val 988"/>
            </a:avLst>
          </a:prstGeom>
          <a:solidFill>
            <a:srgbClr val="2E2E2F"/>
          </a:solidFill>
          <a:ln/>
        </p:spPr>
      </p:sp>
      <p:sp>
        <p:nvSpPr>
          <p:cNvPr id="20" name="Text 16"/>
          <p:cNvSpPr/>
          <p:nvPr/>
        </p:nvSpPr>
        <p:spPr>
          <a:xfrm>
            <a:off x="11774210" y="1710928"/>
            <a:ext cx="227886" cy="284798"/>
          </a:xfrm>
          <a:prstGeom prst="rect">
            <a:avLst/>
          </a:prstGeom>
          <a:noFill/>
          <a:ln/>
        </p:spPr>
        <p:txBody>
          <a:bodyPr wrap="none" lIns="0" tIns="0" rIns="0" bIns="0" rtlCol="0" anchor="t"/>
          <a:lstStyle/>
          <a:p>
            <a:pPr algn="l" indent="0" marL="0">
              <a:lnSpc>
                <a:spcPts val="1750"/>
              </a:lnSpc>
              <a:buNone/>
            </a:pPr>
            <a:r>
              <a:rPr lang="en-US" sz="1750" dirty="0">
                <a:solidFill>
                  <a:srgbClr val="E0D6DE"/>
                </a:solidFill>
                <a:latin typeface="Fira Mono Medium" pitchFamily="34" charset="0"/>
                <a:ea typeface="Fira Mono Medium" pitchFamily="34" charset="-122"/>
                <a:cs typeface="Fira Mono Medium" pitchFamily="34" charset="-120"/>
              </a:rPr>
              <a:t>3</a:t>
            </a:r>
            <a:endParaRPr lang="en-US" sz="1750" dirty="0"/>
          </a:p>
        </p:txBody>
      </p:sp>
      <p:sp>
        <p:nvSpPr>
          <p:cNvPr id="21" name="Text 17"/>
          <p:cNvSpPr/>
          <p:nvPr/>
        </p:nvSpPr>
        <p:spPr>
          <a:xfrm>
            <a:off x="9844802" y="2233136"/>
            <a:ext cx="3643908" cy="237292"/>
          </a:xfrm>
          <a:prstGeom prst="rect">
            <a:avLst/>
          </a:prstGeom>
          <a:noFill/>
          <a:ln/>
        </p:spPr>
        <p:txBody>
          <a:bodyPr wrap="none" lIns="0" tIns="0" rIns="0" bIns="0" rtlCol="0" anchor="t"/>
          <a:lstStyle/>
          <a:p>
            <a:pPr algn="l" indent="0" marL="0">
              <a:lnSpc>
                <a:spcPts val="1850"/>
              </a:lnSpc>
              <a:buNone/>
            </a:pPr>
            <a:r>
              <a:rPr lang="en-US" sz="1450" dirty="0">
                <a:solidFill>
                  <a:srgbClr val="E0D6DE"/>
                </a:solidFill>
                <a:latin typeface="Fira Mono Medium" pitchFamily="34" charset="0"/>
                <a:ea typeface="Fira Mono Medium" pitchFamily="34" charset="-122"/>
                <a:cs typeface="Fira Mono Medium" pitchFamily="34" charset="-120"/>
              </a:rPr>
              <a:t>Shortest Path in Unweighted Maze</a:t>
            </a:r>
            <a:endParaRPr lang="en-US" sz="1450" dirty="0"/>
          </a:p>
        </p:txBody>
      </p:sp>
      <p:sp>
        <p:nvSpPr>
          <p:cNvPr id="22" name="Text 18"/>
          <p:cNvSpPr/>
          <p:nvPr/>
        </p:nvSpPr>
        <p:spPr>
          <a:xfrm>
            <a:off x="9844802" y="2561511"/>
            <a:ext cx="4086701" cy="486013"/>
          </a:xfrm>
          <a:prstGeom prst="rect">
            <a:avLst/>
          </a:prstGeom>
          <a:noFill/>
          <a:ln/>
        </p:spPr>
        <p:txBody>
          <a:bodyPr wrap="square" lIns="0" tIns="0" rIns="0" bIns="0" rtlCol="0" anchor="t"/>
          <a:lstStyle/>
          <a:p>
            <a:pPr algn="l" indent="0" marL="0">
              <a:lnSpc>
                <a:spcPts val="1900"/>
              </a:lnSpc>
              <a:buNone/>
            </a:pPr>
            <a:r>
              <a:rPr lang="en-US" sz="1150" dirty="0">
                <a:solidFill>
                  <a:srgbClr val="E0D6DE"/>
                </a:solidFill>
                <a:latin typeface="Fira Sans" pitchFamily="34" charset="0"/>
                <a:ea typeface="Fira Sans" pitchFamily="34" charset="-122"/>
                <a:cs typeface="Fira Sans" pitchFamily="34" charset="-120"/>
              </a:rPr>
              <a:t>Source: "Algorithms, 4th Edition" by Robert Sedgewick and Kevin Wayne</a:t>
            </a:r>
            <a:endParaRPr lang="en-US" sz="1150" dirty="0"/>
          </a:p>
        </p:txBody>
      </p:sp>
      <p:sp>
        <p:nvSpPr>
          <p:cNvPr id="23" name="Text 19"/>
          <p:cNvSpPr/>
          <p:nvPr/>
        </p:nvSpPr>
        <p:spPr>
          <a:xfrm>
            <a:off x="9844802" y="3138607"/>
            <a:ext cx="4086701" cy="972026"/>
          </a:xfrm>
          <a:prstGeom prst="rect">
            <a:avLst/>
          </a:prstGeom>
          <a:noFill/>
          <a:ln/>
        </p:spPr>
        <p:txBody>
          <a:bodyPr wrap="square" lIns="0" tIns="0" rIns="0" bIns="0" rtlCol="0" anchor="t"/>
          <a:lstStyle/>
          <a:p>
            <a:pPr algn="l" indent="0" marL="0">
              <a:lnSpc>
                <a:spcPts val="1900"/>
              </a:lnSpc>
              <a:buNone/>
            </a:pPr>
            <a:r>
              <a:rPr lang="en-US" sz="1150" dirty="0">
                <a:solidFill>
                  <a:srgbClr val="E0D6DE"/>
                </a:solidFill>
                <a:latin typeface="Fira Sans" pitchFamily="34" charset="0"/>
                <a:ea typeface="Fira Sans" pitchFamily="34" charset="-122"/>
                <a:cs typeface="Fira Sans" pitchFamily="34" charset="-120"/>
              </a:rPr>
              <a:t>Finding the shortest route through a maze where each cell is a node and adjacent cells are connected by edges. BFS guarantees finding the path with the minimum number of steps from start to exit.</a:t>
            </a:r>
            <a:endParaRPr lang="en-US" sz="1150" dirty="0"/>
          </a:p>
        </p:txBody>
      </p:sp>
      <p:pic>
        <p:nvPicPr>
          <p:cNvPr id="24" name="Image 2" descr="preencoded.png">    </p:cNvPr>
          <p:cNvPicPr>
            <a:picLocks noChangeAspect="1"/>
          </p:cNvPicPr>
          <p:nvPr/>
        </p:nvPicPr>
        <p:blipFill>
          <a:blip r:embed="rId3"/>
          <a:stretch>
            <a:fillRect/>
          </a:stretch>
        </p:blipFill>
        <p:spPr>
          <a:xfrm>
            <a:off x="9844802" y="4281488"/>
            <a:ext cx="4086701" cy="2796064"/>
          </a:xfrm>
          <a:prstGeom prst="rect">
            <a:avLst/>
          </a:prstGeom>
        </p:spPr>
      </p:pic>
      <p:sp>
        <p:nvSpPr>
          <p:cNvPr id="25" name="Text 20"/>
          <p:cNvSpPr/>
          <p:nvPr/>
        </p:nvSpPr>
        <p:spPr>
          <a:xfrm>
            <a:off x="531733" y="7658576"/>
            <a:ext cx="13566934" cy="243007"/>
          </a:xfrm>
          <a:prstGeom prst="rect">
            <a:avLst/>
          </a:prstGeom>
          <a:noFill/>
          <a:ln/>
        </p:spPr>
        <p:txBody>
          <a:bodyPr wrap="none" lIns="0" tIns="0" rIns="0" bIns="0" rtlCol="0" anchor="t"/>
          <a:lstStyle/>
          <a:p>
            <a:pPr algn="l" indent="0" marL="0">
              <a:lnSpc>
                <a:spcPts val="1900"/>
              </a:lnSpc>
              <a:buNone/>
            </a:pPr>
            <a:r>
              <a:rPr lang="en-US" sz="1150" dirty="0">
                <a:solidFill>
                  <a:srgbClr val="E0D6DE"/>
                </a:solidFill>
                <a:latin typeface="Fira Sans" pitchFamily="34" charset="0"/>
                <a:ea typeface="Fira Sans" pitchFamily="34" charset="-122"/>
                <a:cs typeface="Fira Sans" pitchFamily="34" charset="-120"/>
              </a:rPr>
              <a:t>These examples demonstrate BFS's strength in finding shortest paths and level-order exploration.</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5657" y="565071"/>
            <a:ext cx="7705487" cy="1027509"/>
          </a:xfrm>
          <a:prstGeom prst="rect">
            <a:avLst/>
          </a:prstGeom>
          <a:noFill/>
          <a:ln/>
        </p:spPr>
        <p:txBody>
          <a:bodyPr wrap="square" lIns="0" tIns="0" rIns="0" bIns="0" rtlCol="0" anchor="t"/>
          <a:lstStyle/>
          <a:p>
            <a:pPr algn="l" indent="0" marL="0">
              <a:lnSpc>
                <a:spcPts val="4000"/>
              </a:lnSpc>
              <a:buNone/>
            </a:pPr>
            <a:r>
              <a:rPr lang="en-US" sz="3200" dirty="0">
                <a:solidFill>
                  <a:srgbClr val="FBF3FA"/>
                </a:solidFill>
                <a:latin typeface="Fira Mono Medium" pitchFamily="34" charset="0"/>
                <a:ea typeface="Fira Mono Medium" pitchFamily="34" charset="-122"/>
                <a:cs typeface="Fira Mono Medium" pitchFamily="34" charset="-120"/>
              </a:rPr>
              <a:t>Depth-First Search (DFS): Dive Deep</a:t>
            </a:r>
            <a:endParaRPr lang="en-US" sz="3200" dirty="0"/>
          </a:p>
        </p:txBody>
      </p:sp>
      <p:sp>
        <p:nvSpPr>
          <p:cNvPr id="4" name="Text 1"/>
          <p:cNvSpPr/>
          <p:nvPr/>
        </p:nvSpPr>
        <p:spPr>
          <a:xfrm>
            <a:off x="6205657" y="1900833"/>
            <a:ext cx="7705487" cy="657463"/>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DFS explores as far as possible along each branch before backtracking. It's like navigating a maze, following one path to its end.</a:t>
            </a:r>
            <a:endParaRPr lang="en-US" sz="1600" dirty="0"/>
          </a:p>
        </p:txBody>
      </p:sp>
      <p:sp>
        <p:nvSpPr>
          <p:cNvPr id="5" name="Shape 2"/>
          <p:cNvSpPr/>
          <p:nvPr/>
        </p:nvSpPr>
        <p:spPr>
          <a:xfrm>
            <a:off x="6205657" y="2789396"/>
            <a:ext cx="7705487" cy="2334816"/>
          </a:xfrm>
          <a:prstGeom prst="roundRect">
            <a:avLst>
              <a:gd name="adj" fmla="val 1320"/>
            </a:avLst>
          </a:prstGeom>
          <a:solidFill>
            <a:srgbClr val="2E2E2F"/>
          </a:solidFill>
          <a:ln/>
        </p:spPr>
      </p:sp>
      <p:sp>
        <p:nvSpPr>
          <p:cNvPr id="6" name="Shape 3"/>
          <p:cNvSpPr/>
          <p:nvPr/>
        </p:nvSpPr>
        <p:spPr>
          <a:xfrm>
            <a:off x="6411158" y="2994898"/>
            <a:ext cx="616506" cy="616506"/>
          </a:xfrm>
          <a:prstGeom prst="roundRect">
            <a:avLst>
              <a:gd name="adj" fmla="val 14830489"/>
            </a:avLst>
          </a:prstGeom>
          <a:solidFill>
            <a:srgbClr val="FF6BD8"/>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0703" y="3164443"/>
            <a:ext cx="277416" cy="277416"/>
          </a:xfrm>
          <a:prstGeom prst="rect">
            <a:avLst/>
          </a:prstGeom>
        </p:spPr>
      </p:pic>
      <p:sp>
        <p:nvSpPr>
          <p:cNvPr id="8" name="Text 4"/>
          <p:cNvSpPr/>
          <p:nvPr/>
        </p:nvSpPr>
        <p:spPr>
          <a:xfrm>
            <a:off x="6411158" y="3816906"/>
            <a:ext cx="2568893" cy="321112"/>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Core Idea</a:t>
            </a:r>
            <a:endParaRPr lang="en-US" sz="2000" dirty="0"/>
          </a:p>
        </p:txBody>
      </p:sp>
      <p:sp>
        <p:nvSpPr>
          <p:cNvPr id="9" name="Text 5"/>
          <p:cNvSpPr/>
          <p:nvPr/>
        </p:nvSpPr>
        <p:spPr>
          <a:xfrm>
            <a:off x="6411158" y="4261247"/>
            <a:ext cx="7294483" cy="657463"/>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Prioritizes depth, exploring one path fully before considering alternative branches.</a:t>
            </a:r>
            <a:endParaRPr lang="en-US" sz="1600" dirty="0"/>
          </a:p>
        </p:txBody>
      </p:sp>
      <p:sp>
        <p:nvSpPr>
          <p:cNvPr id="10" name="Shape 6"/>
          <p:cNvSpPr/>
          <p:nvPr/>
        </p:nvSpPr>
        <p:spPr>
          <a:xfrm>
            <a:off x="6205657" y="5329714"/>
            <a:ext cx="7705487" cy="2334816"/>
          </a:xfrm>
          <a:prstGeom prst="roundRect">
            <a:avLst>
              <a:gd name="adj" fmla="val 1320"/>
            </a:avLst>
          </a:prstGeom>
          <a:solidFill>
            <a:srgbClr val="2E2E2F"/>
          </a:solidFill>
          <a:ln/>
        </p:spPr>
      </p:sp>
      <p:sp>
        <p:nvSpPr>
          <p:cNvPr id="11" name="Shape 7"/>
          <p:cNvSpPr/>
          <p:nvPr/>
        </p:nvSpPr>
        <p:spPr>
          <a:xfrm>
            <a:off x="6411158" y="5535216"/>
            <a:ext cx="616506" cy="616506"/>
          </a:xfrm>
          <a:prstGeom prst="roundRect">
            <a:avLst>
              <a:gd name="adj" fmla="val 14830489"/>
            </a:avLst>
          </a:prstGeom>
          <a:solidFill>
            <a:srgbClr val="FF6BD8"/>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0703" y="5704761"/>
            <a:ext cx="277416" cy="277416"/>
          </a:xfrm>
          <a:prstGeom prst="rect">
            <a:avLst/>
          </a:prstGeom>
        </p:spPr>
      </p:pic>
      <p:sp>
        <p:nvSpPr>
          <p:cNvPr id="13" name="Text 8"/>
          <p:cNvSpPr/>
          <p:nvPr/>
        </p:nvSpPr>
        <p:spPr>
          <a:xfrm>
            <a:off x="6411158" y="6357223"/>
            <a:ext cx="2773680" cy="321112"/>
          </a:xfrm>
          <a:prstGeom prst="rect">
            <a:avLst/>
          </a:prstGeom>
          <a:noFill/>
          <a:ln/>
        </p:spPr>
        <p:txBody>
          <a:bodyPr wrap="none" lIns="0" tIns="0" rIns="0" bIns="0" rtlCol="0" anchor="t"/>
          <a:lstStyle/>
          <a:p>
            <a:pPr algn="l" indent="0" marL="0">
              <a:lnSpc>
                <a:spcPts val="2500"/>
              </a:lnSpc>
              <a:buNone/>
            </a:pPr>
            <a:r>
              <a:rPr lang="en-US" sz="2000" dirty="0">
                <a:solidFill>
                  <a:srgbClr val="E0D6DE"/>
                </a:solidFill>
                <a:latin typeface="Fira Mono Medium" pitchFamily="34" charset="0"/>
                <a:ea typeface="Fira Mono Medium" pitchFamily="34" charset="-122"/>
                <a:cs typeface="Fira Mono Medium" pitchFamily="34" charset="-120"/>
              </a:rPr>
              <a:t>Key Data Structure</a:t>
            </a:r>
            <a:endParaRPr lang="en-US" sz="2000" dirty="0"/>
          </a:p>
        </p:txBody>
      </p:sp>
      <p:sp>
        <p:nvSpPr>
          <p:cNvPr id="14" name="Text 9"/>
          <p:cNvSpPr/>
          <p:nvPr/>
        </p:nvSpPr>
        <p:spPr>
          <a:xfrm>
            <a:off x="6411158" y="6801564"/>
            <a:ext cx="7294483" cy="657463"/>
          </a:xfrm>
          <a:prstGeom prst="rect">
            <a:avLst/>
          </a:prstGeom>
          <a:noFill/>
          <a:ln/>
        </p:spPr>
        <p:txBody>
          <a:bodyPr wrap="square" lIns="0" tIns="0" rIns="0" bIns="0" rtlCol="0" anchor="t"/>
          <a:lstStyle/>
          <a:p>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A </a:t>
            </a:r>
            <a:pPr algn="l" indent="0" marL="0">
              <a:lnSpc>
                <a:spcPts val="2550"/>
              </a:lnSpc>
              <a:buNone/>
            </a:pPr>
            <a:r>
              <a:rPr lang="en-US" sz="1600" b="1" dirty="0">
                <a:solidFill>
                  <a:srgbClr val="E0D6DE"/>
                </a:solidFill>
                <a:latin typeface="Fira Sans" pitchFamily="34" charset="0"/>
                <a:ea typeface="Fira Sans" pitchFamily="34" charset="-122"/>
                <a:cs typeface="Fira Sans" pitchFamily="34" charset="-120"/>
              </a:rPr>
              <a:t>Stack</a:t>
            </a:r>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 (Last-In, First-Out) or </a:t>
            </a:r>
            <a:pPr algn="l" indent="0" marL="0">
              <a:lnSpc>
                <a:spcPts val="2550"/>
              </a:lnSpc>
              <a:buNone/>
            </a:pPr>
            <a:r>
              <a:rPr lang="en-US" sz="1600" b="1" dirty="0">
                <a:solidFill>
                  <a:srgbClr val="E0D6DE"/>
                </a:solidFill>
                <a:latin typeface="Fira Sans" pitchFamily="34" charset="0"/>
                <a:ea typeface="Fira Sans" pitchFamily="34" charset="-122"/>
                <a:cs typeface="Fira Sans" pitchFamily="34" charset="-120"/>
              </a:rPr>
              <a:t>Recursion</a:t>
            </a:r>
            <a:pPr algn="l" indent="0" marL="0">
              <a:lnSpc>
                <a:spcPts val="2550"/>
              </a:lnSpc>
              <a:buNone/>
            </a:pPr>
            <a:r>
              <a:rPr lang="en-US" sz="1600" dirty="0">
                <a:solidFill>
                  <a:srgbClr val="E0D6DE"/>
                </a:solidFill>
                <a:latin typeface="Fira Sans" pitchFamily="34" charset="0"/>
                <a:ea typeface="Fira Sans" pitchFamily="34" charset="-122"/>
                <a:cs typeface="Fira Sans" pitchFamily="34" charset="-120"/>
              </a:rPr>
              <a:t> is used, enabling the deep dive and eventual backtracking.</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3672483" cy="283488"/>
          </a:xfrm>
          <a:prstGeom prst="rect">
            <a:avLst/>
          </a:prstGeom>
          <a:noFill/>
          <a:ln/>
        </p:spPr>
        <p:txBody>
          <a:bodyPr wrap="none" lIns="0" tIns="0" rIns="0" bIns="0" rtlCol="0" anchor="t"/>
          <a:lstStyle/>
          <a:p>
            <a:pPr algn="l" indent="0" marL="0">
              <a:lnSpc>
                <a:spcPts val="2200"/>
              </a:lnSpc>
              <a:buNone/>
            </a:pPr>
            <a:r>
              <a:rPr lang="en-US" sz="1750" dirty="0">
                <a:solidFill>
                  <a:srgbClr val="FBF3FA"/>
                </a:solidFill>
                <a:latin typeface="Fira Mono Medium" pitchFamily="34" charset="0"/>
                <a:ea typeface="Fira Mono Medium" pitchFamily="34" charset="-122"/>
                <a:cs typeface="Fira Mono Medium" pitchFamily="34" charset="-120"/>
              </a:rPr>
              <a:t>DFS Algorithm &amp; Application</a:t>
            </a:r>
            <a:endParaRPr lang="en-US" sz="1750" dirty="0"/>
          </a:p>
        </p:txBody>
      </p:sp>
      <p:sp>
        <p:nvSpPr>
          <p:cNvPr id="3" name="Text 1"/>
          <p:cNvSpPr/>
          <p:nvPr/>
        </p:nvSpPr>
        <p:spPr>
          <a:xfrm>
            <a:off x="396835" y="822127"/>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The DFS algorithm is ideal for problems that require exploring every possible path.</a:t>
            </a:r>
            <a:endParaRPr lang="en-US" sz="850" dirty="0"/>
          </a:p>
        </p:txBody>
      </p:sp>
      <p:sp>
        <p:nvSpPr>
          <p:cNvPr id="4" name="Text 2"/>
          <p:cNvSpPr/>
          <p:nvPr/>
        </p:nvSpPr>
        <p:spPr>
          <a:xfrm>
            <a:off x="396835" y="1131094"/>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Mono Light" pitchFamily="34" charset="0"/>
                <a:ea typeface="Fira Mono Light" pitchFamily="34" charset="-122"/>
                <a:cs typeface="Fira Mono Light" pitchFamily="34" charset="-120"/>
              </a:rPr>
              <a:t>01</a:t>
            </a:r>
            <a:endParaRPr lang="en-US" sz="850" dirty="0"/>
          </a:p>
        </p:txBody>
      </p:sp>
      <p:sp>
        <p:nvSpPr>
          <p:cNvPr id="5" name="Shape 3"/>
          <p:cNvSpPr/>
          <p:nvPr/>
        </p:nvSpPr>
        <p:spPr>
          <a:xfrm>
            <a:off x="396835" y="1308497"/>
            <a:ext cx="4536638" cy="15240"/>
          </a:xfrm>
          <a:prstGeom prst="rect">
            <a:avLst/>
          </a:prstGeom>
          <a:solidFill>
            <a:srgbClr val="FF6BD8"/>
          </a:solidFill>
          <a:ln/>
        </p:spPr>
      </p:sp>
      <p:sp>
        <p:nvSpPr>
          <p:cNvPr id="6" name="Text 4"/>
          <p:cNvSpPr/>
          <p:nvPr/>
        </p:nvSpPr>
        <p:spPr>
          <a:xfrm>
            <a:off x="396835" y="1395651"/>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E0D6DE"/>
                </a:solidFill>
                <a:latin typeface="Fira Mono Medium" pitchFamily="34" charset="0"/>
                <a:ea typeface="Fira Mono Medium" pitchFamily="34" charset="-122"/>
                <a:cs typeface="Fira Mono Medium" pitchFamily="34" charset="-120"/>
              </a:rPr>
              <a:t>Initialize</a:t>
            </a:r>
            <a:endParaRPr lang="en-US" sz="1100" dirty="0"/>
          </a:p>
        </p:txBody>
      </p:sp>
      <p:sp>
        <p:nvSpPr>
          <p:cNvPr id="7" name="Text 5"/>
          <p:cNvSpPr/>
          <p:nvPr/>
        </p:nvSpPr>
        <p:spPr>
          <a:xfrm>
            <a:off x="396835" y="1640800"/>
            <a:ext cx="4536638"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Stack (or recursion) and Visited set.</a:t>
            </a:r>
            <a:endParaRPr lang="en-US" sz="850" dirty="0"/>
          </a:p>
        </p:txBody>
      </p:sp>
      <p:sp>
        <p:nvSpPr>
          <p:cNvPr id="8" name="Text 6"/>
          <p:cNvSpPr/>
          <p:nvPr/>
        </p:nvSpPr>
        <p:spPr>
          <a:xfrm>
            <a:off x="5046821" y="1131094"/>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Mono Light" pitchFamily="34" charset="0"/>
                <a:ea typeface="Fira Mono Light" pitchFamily="34" charset="-122"/>
                <a:cs typeface="Fira Mono Light" pitchFamily="34" charset="-120"/>
              </a:rPr>
              <a:t>02</a:t>
            </a:r>
            <a:endParaRPr lang="en-US" sz="850" dirty="0"/>
          </a:p>
        </p:txBody>
      </p:sp>
      <p:sp>
        <p:nvSpPr>
          <p:cNvPr id="9" name="Shape 7"/>
          <p:cNvSpPr/>
          <p:nvPr/>
        </p:nvSpPr>
        <p:spPr>
          <a:xfrm>
            <a:off x="5046821" y="1308497"/>
            <a:ext cx="4536638" cy="15240"/>
          </a:xfrm>
          <a:prstGeom prst="rect">
            <a:avLst/>
          </a:prstGeom>
          <a:solidFill>
            <a:srgbClr val="FF6BD8"/>
          </a:solidFill>
          <a:ln/>
        </p:spPr>
      </p:sp>
      <p:sp>
        <p:nvSpPr>
          <p:cNvPr id="10" name="Text 8"/>
          <p:cNvSpPr/>
          <p:nvPr/>
        </p:nvSpPr>
        <p:spPr>
          <a:xfrm>
            <a:off x="5046821" y="1395651"/>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E0D6DE"/>
                </a:solidFill>
                <a:latin typeface="Fira Mono Medium" pitchFamily="34" charset="0"/>
                <a:ea typeface="Fira Mono Medium" pitchFamily="34" charset="-122"/>
                <a:cs typeface="Fira Mono Medium" pitchFamily="34" charset="-120"/>
              </a:rPr>
              <a:t>Push Start Node</a:t>
            </a:r>
            <a:endParaRPr lang="en-US" sz="1100" dirty="0"/>
          </a:p>
        </p:txBody>
      </p:sp>
      <p:sp>
        <p:nvSpPr>
          <p:cNvPr id="11" name="Text 9"/>
          <p:cNvSpPr/>
          <p:nvPr/>
        </p:nvSpPr>
        <p:spPr>
          <a:xfrm>
            <a:off x="5046821" y="1640800"/>
            <a:ext cx="4536638"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Mark it as visited.</a:t>
            </a:r>
            <a:endParaRPr lang="en-US" sz="850" dirty="0"/>
          </a:p>
        </p:txBody>
      </p:sp>
      <p:sp>
        <p:nvSpPr>
          <p:cNvPr id="12" name="Text 10"/>
          <p:cNvSpPr/>
          <p:nvPr/>
        </p:nvSpPr>
        <p:spPr>
          <a:xfrm>
            <a:off x="9696807" y="1131094"/>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Mono Light" pitchFamily="34" charset="0"/>
                <a:ea typeface="Fira Mono Light" pitchFamily="34" charset="-122"/>
                <a:cs typeface="Fira Mono Light" pitchFamily="34" charset="-120"/>
              </a:rPr>
              <a:t>03</a:t>
            </a:r>
            <a:endParaRPr lang="en-US" sz="850" dirty="0"/>
          </a:p>
        </p:txBody>
      </p:sp>
      <p:sp>
        <p:nvSpPr>
          <p:cNvPr id="13" name="Shape 11"/>
          <p:cNvSpPr/>
          <p:nvPr/>
        </p:nvSpPr>
        <p:spPr>
          <a:xfrm>
            <a:off x="9696807" y="1308497"/>
            <a:ext cx="4536638" cy="15240"/>
          </a:xfrm>
          <a:prstGeom prst="rect">
            <a:avLst/>
          </a:prstGeom>
          <a:solidFill>
            <a:srgbClr val="FF6BD8"/>
          </a:solidFill>
          <a:ln/>
        </p:spPr>
      </p:sp>
      <p:sp>
        <p:nvSpPr>
          <p:cNvPr id="14" name="Text 12"/>
          <p:cNvSpPr/>
          <p:nvPr/>
        </p:nvSpPr>
        <p:spPr>
          <a:xfrm>
            <a:off x="9696807" y="1395651"/>
            <a:ext cx="2210395" cy="177165"/>
          </a:xfrm>
          <a:prstGeom prst="rect">
            <a:avLst/>
          </a:prstGeom>
          <a:noFill/>
          <a:ln/>
        </p:spPr>
        <p:txBody>
          <a:bodyPr wrap="none" lIns="0" tIns="0" rIns="0" bIns="0" rtlCol="0" anchor="t"/>
          <a:lstStyle/>
          <a:p>
            <a:pPr algn="l" indent="0" marL="0">
              <a:lnSpc>
                <a:spcPts val="1350"/>
              </a:lnSpc>
              <a:buNone/>
            </a:pPr>
            <a:r>
              <a:rPr lang="en-US" sz="1100" dirty="0">
                <a:solidFill>
                  <a:srgbClr val="E0D6DE"/>
                </a:solidFill>
                <a:latin typeface="Fira Mono Medium" pitchFamily="34" charset="0"/>
                <a:ea typeface="Fira Mono Medium" pitchFamily="34" charset="-122"/>
                <a:cs typeface="Fira Mono Medium" pitchFamily="34" charset="-120"/>
              </a:rPr>
              <a:t>Loop While Stack Not Empty</a:t>
            </a:r>
            <a:endParaRPr lang="en-US" sz="1100" dirty="0"/>
          </a:p>
        </p:txBody>
      </p:sp>
      <p:sp>
        <p:nvSpPr>
          <p:cNvPr id="15" name="Text 13"/>
          <p:cNvSpPr/>
          <p:nvPr/>
        </p:nvSpPr>
        <p:spPr>
          <a:xfrm>
            <a:off x="9696807" y="1640800"/>
            <a:ext cx="4536638" cy="362903"/>
          </a:xfrm>
          <a:prstGeom prst="rect">
            <a:avLst/>
          </a:prstGeom>
          <a:noFill/>
          <a:ln/>
        </p:spPr>
        <p:txBody>
          <a:bodyPr wrap="squar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Pop current node, process it, then push and mark all its unvisited neighbors (often in reverse order for consistent traversal).</a:t>
            </a:r>
            <a:endParaRPr lang="en-US" sz="850" dirty="0"/>
          </a:p>
        </p:txBody>
      </p:sp>
      <p:sp>
        <p:nvSpPr>
          <p:cNvPr id="16" name="Text 14"/>
          <p:cNvSpPr/>
          <p:nvPr/>
        </p:nvSpPr>
        <p:spPr>
          <a:xfrm>
            <a:off x="396835" y="221622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The time complexity is </a:t>
            </a:r>
            <a:pPr algn="l" indent="0" marL="0">
              <a:lnSpc>
                <a:spcPts val="1400"/>
              </a:lnSpc>
              <a:buNone/>
            </a:pPr>
            <a:r>
              <a:rPr lang="en-US" sz="850" i="1" dirty="0">
                <a:solidFill>
                  <a:srgbClr val="E0D6DE"/>
                </a:solidFill>
                <a:latin typeface="Fira Sans" pitchFamily="34" charset="0"/>
                <a:ea typeface="Fira Sans" pitchFamily="34" charset="-122"/>
                <a:cs typeface="Fira Sans" pitchFamily="34" charset="-120"/>
              </a:rPr>
              <a:t>O(V + E)</a:t>
            </a:r>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 and space complexity is </a:t>
            </a:r>
            <a:pPr algn="l" indent="0" marL="0">
              <a:lnSpc>
                <a:spcPts val="1400"/>
              </a:lnSpc>
              <a:buNone/>
            </a:pPr>
            <a:r>
              <a:rPr lang="en-US" sz="850" i="1" dirty="0">
                <a:solidFill>
                  <a:srgbClr val="E0D6DE"/>
                </a:solidFill>
                <a:latin typeface="Fira Sans" pitchFamily="34" charset="0"/>
                <a:ea typeface="Fira Sans" pitchFamily="34" charset="-122"/>
                <a:cs typeface="Fira Sans" pitchFamily="34" charset="-120"/>
              </a:rPr>
              <a:t>O(V)</a:t>
            </a:r>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t>
            </a:r>
            <a:endParaRPr lang="en-US" sz="850" dirty="0"/>
          </a:p>
        </p:txBody>
      </p:sp>
      <p:sp>
        <p:nvSpPr>
          <p:cNvPr id="17" name="Text 15"/>
          <p:cNvSpPr/>
          <p:nvPr/>
        </p:nvSpPr>
        <p:spPr>
          <a:xfrm>
            <a:off x="396835" y="2638544"/>
            <a:ext cx="2635448" cy="177165"/>
          </a:xfrm>
          <a:prstGeom prst="rect">
            <a:avLst/>
          </a:prstGeom>
          <a:noFill/>
          <a:ln/>
        </p:spPr>
        <p:txBody>
          <a:bodyPr wrap="none" lIns="0" tIns="0" rIns="0" bIns="0" rtlCol="0" anchor="t"/>
          <a:lstStyle/>
          <a:p>
            <a:pPr algn="l" indent="0" marL="0">
              <a:lnSpc>
                <a:spcPts val="1350"/>
              </a:lnSpc>
              <a:buNone/>
            </a:pPr>
            <a:r>
              <a:rPr lang="en-US" sz="1100" dirty="0">
                <a:solidFill>
                  <a:srgbClr val="FBF3FA"/>
                </a:solidFill>
                <a:latin typeface="Fira Mono Medium" pitchFamily="34" charset="0"/>
                <a:ea typeface="Fira Mono Medium" pitchFamily="34" charset="-122"/>
                <a:cs typeface="Fira Mono Medium" pitchFamily="34" charset="-120"/>
              </a:rPr>
              <a:t>Manual Trace Example (Start: A)</a:t>
            </a:r>
            <a:endParaRPr lang="en-US" sz="1100" dirty="0"/>
          </a:p>
        </p:txBody>
      </p:sp>
      <p:sp>
        <p:nvSpPr>
          <p:cNvPr id="18" name="Shape 16"/>
          <p:cNvSpPr/>
          <p:nvPr/>
        </p:nvSpPr>
        <p:spPr>
          <a:xfrm>
            <a:off x="396835" y="2943225"/>
            <a:ext cx="6780014" cy="1345883"/>
          </a:xfrm>
          <a:prstGeom prst="roundRect">
            <a:avLst>
              <a:gd name="adj" fmla="val 1264"/>
            </a:avLst>
          </a:prstGeom>
          <a:noFill/>
          <a:ln w="7620">
            <a:solidFill>
              <a:srgbClr val="FFFFFF">
                <a:alpha val="24000"/>
              </a:srgbClr>
            </a:solidFill>
            <a:prstDash val="solid"/>
          </a:ln>
        </p:spPr>
      </p:sp>
      <p:sp>
        <p:nvSpPr>
          <p:cNvPr id="19" name="Shape 17"/>
          <p:cNvSpPr/>
          <p:nvPr/>
        </p:nvSpPr>
        <p:spPr>
          <a:xfrm>
            <a:off x="404455" y="2950845"/>
            <a:ext cx="6764774" cy="332661"/>
          </a:xfrm>
          <a:prstGeom prst="rect">
            <a:avLst/>
          </a:prstGeom>
          <a:solidFill>
            <a:srgbClr val="FFFFFF">
              <a:alpha val="4000"/>
            </a:srgbClr>
          </a:solidFill>
          <a:ln/>
        </p:spPr>
      </p:sp>
      <p:sp>
        <p:nvSpPr>
          <p:cNvPr id="20" name="Text 18"/>
          <p:cNvSpPr/>
          <p:nvPr/>
        </p:nvSpPr>
        <p:spPr>
          <a:xfrm>
            <a:off x="517922" y="3026450"/>
            <a:ext cx="445889"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Step</a:t>
            </a:r>
            <a:endParaRPr lang="en-US" sz="850" dirty="0"/>
          </a:p>
        </p:txBody>
      </p:sp>
      <p:sp>
        <p:nvSpPr>
          <p:cNvPr id="21" name="Text 19"/>
          <p:cNvSpPr/>
          <p:nvPr/>
        </p:nvSpPr>
        <p:spPr>
          <a:xfrm>
            <a:off x="1198126" y="3026450"/>
            <a:ext cx="1795105"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Current Node</a:t>
            </a:r>
            <a:endParaRPr lang="en-US" sz="850" dirty="0"/>
          </a:p>
        </p:txBody>
      </p:sp>
      <p:sp>
        <p:nvSpPr>
          <p:cNvPr id="22" name="Text 20"/>
          <p:cNvSpPr/>
          <p:nvPr/>
        </p:nvSpPr>
        <p:spPr>
          <a:xfrm>
            <a:off x="3227546" y="3026450"/>
            <a:ext cx="1795105"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Stack</a:t>
            </a:r>
            <a:endParaRPr lang="en-US" sz="850" dirty="0"/>
          </a:p>
        </p:txBody>
      </p:sp>
      <p:sp>
        <p:nvSpPr>
          <p:cNvPr id="23" name="Text 21"/>
          <p:cNvSpPr/>
          <p:nvPr/>
        </p:nvSpPr>
        <p:spPr>
          <a:xfrm>
            <a:off x="5256967" y="3026450"/>
            <a:ext cx="1798915" cy="181451"/>
          </a:xfrm>
          <a:prstGeom prst="rect">
            <a:avLst/>
          </a:prstGeom>
          <a:noFill/>
          <a:ln/>
        </p:spPr>
        <p:txBody>
          <a:bodyPr wrap="none" lIns="0" tIns="0" rIns="0" bIns="0" rtlCol="0" anchor="t"/>
          <a:lstStyle/>
          <a:p>
            <a:pPr algn="l" indent="0" marL="0">
              <a:lnSpc>
                <a:spcPts val="1400"/>
              </a:lnSpc>
              <a:buNone/>
            </a:pPr>
            <a:r>
              <a:rPr lang="en-US" sz="850" b="1" dirty="0">
                <a:solidFill>
                  <a:srgbClr val="E0D6DE"/>
                </a:solidFill>
                <a:latin typeface="Fira Sans" pitchFamily="34" charset="0"/>
                <a:ea typeface="Fira Sans" pitchFamily="34" charset="-122"/>
                <a:cs typeface="Fira Sans" pitchFamily="34" charset="-120"/>
              </a:rPr>
              <a:t>Visited Set</a:t>
            </a:r>
            <a:endParaRPr lang="en-US" sz="850" dirty="0"/>
          </a:p>
        </p:txBody>
      </p:sp>
      <p:sp>
        <p:nvSpPr>
          <p:cNvPr id="24" name="Shape 22"/>
          <p:cNvSpPr/>
          <p:nvPr/>
        </p:nvSpPr>
        <p:spPr>
          <a:xfrm>
            <a:off x="404455" y="3283506"/>
            <a:ext cx="6764774" cy="332661"/>
          </a:xfrm>
          <a:prstGeom prst="rect">
            <a:avLst/>
          </a:prstGeom>
          <a:solidFill>
            <a:srgbClr val="000000">
              <a:alpha val="4000"/>
            </a:srgbClr>
          </a:solidFill>
          <a:ln/>
        </p:spPr>
      </p:sp>
      <p:sp>
        <p:nvSpPr>
          <p:cNvPr id="25" name="Text 23"/>
          <p:cNvSpPr/>
          <p:nvPr/>
        </p:nvSpPr>
        <p:spPr>
          <a:xfrm>
            <a:off x="517922" y="3359110"/>
            <a:ext cx="44588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0</a:t>
            </a:r>
            <a:endParaRPr lang="en-US" sz="850" dirty="0"/>
          </a:p>
        </p:txBody>
      </p:sp>
      <p:sp>
        <p:nvSpPr>
          <p:cNvPr id="26" name="Text 24"/>
          <p:cNvSpPr/>
          <p:nvPr/>
        </p:nvSpPr>
        <p:spPr>
          <a:xfrm>
            <a:off x="1198126" y="3359110"/>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t>
            </a:r>
            <a:endParaRPr lang="en-US" sz="850" dirty="0"/>
          </a:p>
        </p:txBody>
      </p:sp>
      <p:sp>
        <p:nvSpPr>
          <p:cNvPr id="27" name="Text 25"/>
          <p:cNvSpPr/>
          <p:nvPr/>
        </p:nvSpPr>
        <p:spPr>
          <a:xfrm>
            <a:off x="3227546" y="3359110"/>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a:t>
            </a:r>
            <a:endParaRPr lang="en-US" sz="850" dirty="0"/>
          </a:p>
        </p:txBody>
      </p:sp>
      <p:sp>
        <p:nvSpPr>
          <p:cNvPr id="28" name="Text 26"/>
          <p:cNvSpPr/>
          <p:nvPr/>
        </p:nvSpPr>
        <p:spPr>
          <a:xfrm>
            <a:off x="5256967" y="3359110"/>
            <a:ext cx="179891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a:t>
            </a:r>
            <a:endParaRPr lang="en-US" sz="850" dirty="0"/>
          </a:p>
        </p:txBody>
      </p:sp>
      <p:sp>
        <p:nvSpPr>
          <p:cNvPr id="29" name="Shape 27"/>
          <p:cNvSpPr/>
          <p:nvPr/>
        </p:nvSpPr>
        <p:spPr>
          <a:xfrm>
            <a:off x="404455" y="3616166"/>
            <a:ext cx="6764774" cy="332661"/>
          </a:xfrm>
          <a:prstGeom prst="rect">
            <a:avLst/>
          </a:prstGeom>
          <a:solidFill>
            <a:srgbClr val="FFFFFF">
              <a:alpha val="4000"/>
            </a:srgbClr>
          </a:solidFill>
          <a:ln/>
        </p:spPr>
      </p:sp>
      <p:sp>
        <p:nvSpPr>
          <p:cNvPr id="30" name="Text 28"/>
          <p:cNvSpPr/>
          <p:nvPr/>
        </p:nvSpPr>
        <p:spPr>
          <a:xfrm>
            <a:off x="517922" y="3691771"/>
            <a:ext cx="44588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1</a:t>
            </a:r>
            <a:endParaRPr lang="en-US" sz="850" dirty="0"/>
          </a:p>
        </p:txBody>
      </p:sp>
      <p:sp>
        <p:nvSpPr>
          <p:cNvPr id="31" name="Text 29"/>
          <p:cNvSpPr/>
          <p:nvPr/>
        </p:nvSpPr>
        <p:spPr>
          <a:xfrm>
            <a:off x="1198126" y="3691771"/>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a:t>
            </a:r>
            <a:endParaRPr lang="en-US" sz="850" dirty="0"/>
          </a:p>
        </p:txBody>
      </p:sp>
      <p:sp>
        <p:nvSpPr>
          <p:cNvPr id="32" name="Text 30"/>
          <p:cNvSpPr/>
          <p:nvPr/>
        </p:nvSpPr>
        <p:spPr>
          <a:xfrm>
            <a:off x="3227546" y="3691771"/>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[C, B]</a:t>
            </a:r>
            <a:endParaRPr lang="en-US" sz="850" dirty="0"/>
          </a:p>
        </p:txBody>
      </p:sp>
      <p:sp>
        <p:nvSpPr>
          <p:cNvPr id="33" name="Text 31"/>
          <p:cNvSpPr/>
          <p:nvPr/>
        </p:nvSpPr>
        <p:spPr>
          <a:xfrm>
            <a:off x="5256967" y="3691771"/>
            <a:ext cx="179891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 B, C}</a:t>
            </a:r>
            <a:endParaRPr lang="en-US" sz="850" dirty="0"/>
          </a:p>
        </p:txBody>
      </p:sp>
      <p:sp>
        <p:nvSpPr>
          <p:cNvPr id="34" name="Shape 32"/>
          <p:cNvSpPr/>
          <p:nvPr/>
        </p:nvSpPr>
        <p:spPr>
          <a:xfrm>
            <a:off x="404455" y="3948827"/>
            <a:ext cx="6764774" cy="332661"/>
          </a:xfrm>
          <a:prstGeom prst="rect">
            <a:avLst/>
          </a:prstGeom>
          <a:solidFill>
            <a:srgbClr val="000000">
              <a:alpha val="4000"/>
            </a:srgbClr>
          </a:solidFill>
          <a:ln/>
        </p:spPr>
      </p:sp>
      <p:sp>
        <p:nvSpPr>
          <p:cNvPr id="35" name="Text 33"/>
          <p:cNvSpPr/>
          <p:nvPr/>
        </p:nvSpPr>
        <p:spPr>
          <a:xfrm>
            <a:off x="517922" y="4024432"/>
            <a:ext cx="445889"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2</a:t>
            </a:r>
            <a:endParaRPr lang="en-US" sz="850" dirty="0"/>
          </a:p>
        </p:txBody>
      </p:sp>
      <p:sp>
        <p:nvSpPr>
          <p:cNvPr id="36" name="Text 34"/>
          <p:cNvSpPr/>
          <p:nvPr/>
        </p:nvSpPr>
        <p:spPr>
          <a:xfrm>
            <a:off x="1198126" y="4024432"/>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B</a:t>
            </a:r>
            <a:endParaRPr lang="en-US" sz="850" dirty="0"/>
          </a:p>
        </p:txBody>
      </p:sp>
      <p:sp>
        <p:nvSpPr>
          <p:cNvPr id="37" name="Text 35"/>
          <p:cNvSpPr/>
          <p:nvPr/>
        </p:nvSpPr>
        <p:spPr>
          <a:xfrm>
            <a:off x="3227546" y="4024432"/>
            <a:ext cx="179510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[C, E, D]</a:t>
            </a:r>
            <a:endParaRPr lang="en-US" sz="850" dirty="0"/>
          </a:p>
        </p:txBody>
      </p:sp>
      <p:sp>
        <p:nvSpPr>
          <p:cNvPr id="38" name="Text 36"/>
          <p:cNvSpPr/>
          <p:nvPr/>
        </p:nvSpPr>
        <p:spPr>
          <a:xfrm>
            <a:off x="5256967" y="4024432"/>
            <a:ext cx="1798915" cy="181451"/>
          </a:xfrm>
          <a:prstGeom prst="rect">
            <a:avLst/>
          </a:prstGeom>
          <a:noFill/>
          <a:ln/>
        </p:spPr>
        <p:txBody>
          <a:bodyPr wrap="none" lIns="0" tIns="0" rIns="0" bIns="0" rtlCol="0" anchor="t"/>
          <a:lstStyle/>
          <a:p>
            <a:pPr algn="l" indent="0" marL="0">
              <a:lnSpc>
                <a:spcPts val="1400"/>
              </a:lnSpc>
              <a:buNone/>
            </a:pPr>
            <a:r>
              <a:rPr lang="en-US" sz="850" dirty="0">
                <a:solidFill>
                  <a:srgbClr val="E0D6DE"/>
                </a:solidFill>
                <a:latin typeface="Fira Sans" pitchFamily="34" charset="0"/>
                <a:ea typeface="Fira Sans" pitchFamily="34" charset="-122"/>
                <a:cs typeface="Fira Sans" pitchFamily="34" charset="-120"/>
              </a:rPr>
              <a:t>{A, B, C, D, E}</a:t>
            </a:r>
            <a:endParaRPr lang="en-US" sz="850" dirty="0"/>
          </a:p>
        </p:txBody>
      </p:sp>
      <p:sp>
        <p:nvSpPr>
          <p:cNvPr id="39" name="Text 37"/>
          <p:cNvSpPr/>
          <p:nvPr/>
        </p:nvSpPr>
        <p:spPr>
          <a:xfrm>
            <a:off x="7461171" y="2638544"/>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FBF3FA"/>
                </a:solidFill>
                <a:latin typeface="Fira Mono Medium" pitchFamily="34" charset="0"/>
                <a:ea typeface="Fira Mono Medium" pitchFamily="34" charset="-122"/>
                <a:cs typeface="Fira Mono Medium" pitchFamily="34" charset="-120"/>
              </a:rPr>
              <a:t>Key Applications</a:t>
            </a:r>
            <a:endParaRPr lang="en-US" sz="1100" dirty="0"/>
          </a:p>
        </p:txBody>
      </p:sp>
      <p:sp>
        <p:nvSpPr>
          <p:cNvPr id="40" name="Text 38"/>
          <p:cNvSpPr/>
          <p:nvPr/>
        </p:nvSpPr>
        <p:spPr>
          <a:xfrm>
            <a:off x="7461171" y="2929057"/>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Fira Sans" pitchFamily="34" charset="0"/>
                <a:ea typeface="Fira Sans" pitchFamily="34" charset="-122"/>
                <a:cs typeface="Fira Sans" pitchFamily="34" charset="-120"/>
              </a:rPr>
              <a:t>Cycle Detection</a:t>
            </a:r>
            <a:endParaRPr lang="en-US" sz="850" dirty="0"/>
          </a:p>
        </p:txBody>
      </p:sp>
      <p:sp>
        <p:nvSpPr>
          <p:cNvPr id="41" name="Text 39"/>
          <p:cNvSpPr/>
          <p:nvPr/>
        </p:nvSpPr>
        <p:spPr>
          <a:xfrm>
            <a:off x="7461171" y="3150156"/>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Fira Sans" pitchFamily="34" charset="0"/>
                <a:ea typeface="Fira Sans" pitchFamily="34" charset="-122"/>
                <a:cs typeface="Fira Sans" pitchFamily="34" charset="-120"/>
              </a:rPr>
              <a:t>Topological Sorting (e.g., project dependencies)</a:t>
            </a:r>
            <a:endParaRPr lang="en-US" sz="850" dirty="0"/>
          </a:p>
        </p:txBody>
      </p:sp>
      <p:sp>
        <p:nvSpPr>
          <p:cNvPr id="42" name="Text 40"/>
          <p:cNvSpPr/>
          <p:nvPr/>
        </p:nvSpPr>
        <p:spPr>
          <a:xfrm>
            <a:off x="7461171" y="3371255"/>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Fira Sans" pitchFamily="34" charset="0"/>
                <a:ea typeface="Fira Sans" pitchFamily="34" charset="-122"/>
                <a:cs typeface="Fira Sans" pitchFamily="34" charset="-120"/>
              </a:rPr>
              <a:t>Solving Mazes/Puzzles (backtracking)</a:t>
            </a:r>
            <a:endParaRPr lang="en-US" sz="850" dirty="0"/>
          </a:p>
        </p:txBody>
      </p:sp>
      <p:sp>
        <p:nvSpPr>
          <p:cNvPr id="43" name="Text 41"/>
          <p:cNvSpPr/>
          <p:nvPr/>
        </p:nvSpPr>
        <p:spPr>
          <a:xfrm>
            <a:off x="7461171" y="3592354"/>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E0D6DE"/>
                </a:solidFill>
                <a:latin typeface="Fira Sans" pitchFamily="34" charset="0"/>
                <a:ea typeface="Fira Sans" pitchFamily="34" charset="-122"/>
                <a:cs typeface="Fira Sans" pitchFamily="34" charset="-120"/>
              </a:rPr>
              <a:t>Finding Connected Components</a:t>
            </a:r>
            <a:endParaRPr lang="en-US" sz="850" dirty="0"/>
          </a:p>
        </p:txBody>
      </p:sp>
      <p:pic>
        <p:nvPicPr>
          <p:cNvPr id="44" name="Image 0" descr="preencoded.png">    </p:cNvPr>
          <p:cNvPicPr>
            <a:picLocks noChangeAspect="1"/>
          </p:cNvPicPr>
          <p:nvPr/>
        </p:nvPicPr>
        <p:blipFill>
          <a:blip r:embed="rId1"/>
          <a:stretch>
            <a:fillRect/>
          </a:stretch>
        </p:blipFill>
        <p:spPr>
          <a:xfrm>
            <a:off x="7461171" y="3901321"/>
            <a:ext cx="6780014" cy="67800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8878" y="431244"/>
            <a:ext cx="6586895" cy="490061"/>
          </a:xfrm>
          <a:prstGeom prst="rect">
            <a:avLst/>
          </a:prstGeom>
          <a:noFill/>
          <a:ln/>
        </p:spPr>
        <p:txBody>
          <a:bodyPr wrap="none" lIns="0" tIns="0" rIns="0" bIns="0" rtlCol="0" anchor="t"/>
          <a:lstStyle/>
          <a:p>
            <a:pPr algn="l" indent="0" marL="0">
              <a:lnSpc>
                <a:spcPts val="3850"/>
              </a:lnSpc>
              <a:buNone/>
            </a:pPr>
            <a:r>
              <a:rPr lang="en-US" sz="3050" dirty="0">
                <a:solidFill>
                  <a:srgbClr val="FBF3FA"/>
                </a:solidFill>
                <a:latin typeface="Fira Mono Medium" pitchFamily="34" charset="0"/>
                <a:ea typeface="Fira Mono Medium" pitchFamily="34" charset="-122"/>
                <a:cs typeface="Fira Mono Medium" pitchFamily="34" charset="-120"/>
              </a:rPr>
              <a:t>DFS Examples from Literature</a:t>
            </a:r>
            <a:endParaRPr lang="en-US" sz="3050" dirty="0"/>
          </a:p>
        </p:txBody>
      </p:sp>
      <p:sp>
        <p:nvSpPr>
          <p:cNvPr id="3" name="Shape 1"/>
          <p:cNvSpPr/>
          <p:nvPr/>
        </p:nvSpPr>
        <p:spPr>
          <a:xfrm>
            <a:off x="548878" y="1234916"/>
            <a:ext cx="4406265" cy="6209586"/>
          </a:xfrm>
          <a:prstGeom prst="roundRect">
            <a:avLst>
              <a:gd name="adj" fmla="val 534"/>
            </a:avLst>
          </a:prstGeom>
          <a:solidFill>
            <a:srgbClr val="0F0F10"/>
          </a:solidFill>
          <a:ln w="22860">
            <a:solidFill>
              <a:srgbClr val="474748"/>
            </a:solidFill>
            <a:prstDash val="solid"/>
          </a:ln>
        </p:spPr>
      </p:sp>
      <p:sp>
        <p:nvSpPr>
          <p:cNvPr id="4" name="Shape 2"/>
          <p:cNvSpPr/>
          <p:nvPr/>
        </p:nvSpPr>
        <p:spPr>
          <a:xfrm>
            <a:off x="571738" y="1257776"/>
            <a:ext cx="4360545" cy="470535"/>
          </a:xfrm>
          <a:prstGeom prst="rect">
            <a:avLst/>
          </a:prstGeom>
          <a:solidFill>
            <a:srgbClr val="2E2E2F"/>
          </a:solidFill>
          <a:ln/>
        </p:spPr>
      </p:sp>
      <p:sp>
        <p:nvSpPr>
          <p:cNvPr id="5" name="Text 3"/>
          <p:cNvSpPr/>
          <p:nvPr/>
        </p:nvSpPr>
        <p:spPr>
          <a:xfrm>
            <a:off x="2634377" y="1346002"/>
            <a:ext cx="235268" cy="294084"/>
          </a:xfrm>
          <a:prstGeom prst="rect">
            <a:avLst/>
          </a:prstGeom>
          <a:noFill/>
          <a:ln/>
        </p:spPr>
        <p:txBody>
          <a:bodyPr wrap="none" lIns="0" tIns="0" rIns="0" bIns="0" rtlCol="0" anchor="t"/>
          <a:lstStyle/>
          <a:p>
            <a:pPr algn="l" indent="0" marL="0">
              <a:lnSpc>
                <a:spcPts val="1850"/>
              </a:lnSpc>
              <a:buNone/>
            </a:pPr>
            <a:r>
              <a:rPr lang="en-US" sz="1850" dirty="0">
                <a:solidFill>
                  <a:srgbClr val="E0D6DE"/>
                </a:solidFill>
                <a:latin typeface="Fira Mono Medium" pitchFamily="34" charset="0"/>
                <a:ea typeface="Fira Mono Medium" pitchFamily="34" charset="-122"/>
                <a:cs typeface="Fira Mono Medium" pitchFamily="34" charset="-120"/>
              </a:rPr>
              <a:t>1</a:t>
            </a:r>
            <a:endParaRPr lang="en-US" sz="1850" dirty="0"/>
          </a:p>
        </p:txBody>
      </p:sp>
      <p:sp>
        <p:nvSpPr>
          <p:cNvPr id="6" name="Text 4"/>
          <p:cNvSpPr/>
          <p:nvPr/>
        </p:nvSpPr>
        <p:spPr>
          <a:xfrm>
            <a:off x="728543" y="1885117"/>
            <a:ext cx="4046934" cy="490061"/>
          </a:xfrm>
          <a:prstGeom prst="rect">
            <a:avLst/>
          </a:prstGeom>
          <a:noFill/>
          <a:ln/>
        </p:spPr>
        <p:txBody>
          <a:bodyPr wrap="square" lIns="0" tIns="0" rIns="0" bIns="0" rtlCol="0" anchor="t"/>
          <a:lstStyle/>
          <a:p>
            <a:pPr algn="l" indent="0" marL="0">
              <a:lnSpc>
                <a:spcPts val="1900"/>
              </a:lnSpc>
              <a:buNone/>
            </a:pPr>
            <a:r>
              <a:rPr lang="en-US" sz="1500" dirty="0">
                <a:solidFill>
                  <a:srgbClr val="E0D6DE"/>
                </a:solidFill>
                <a:latin typeface="Fira Mono Medium" pitchFamily="34" charset="0"/>
                <a:ea typeface="Fira Mono Medium" pitchFamily="34" charset="-122"/>
                <a:cs typeface="Fira Mono Medium" pitchFamily="34" charset="-120"/>
              </a:rPr>
              <a:t>Topological Sorting for Course Prerequisites</a:t>
            </a:r>
            <a:endParaRPr lang="en-US" sz="1500" dirty="0"/>
          </a:p>
        </p:txBody>
      </p:sp>
      <p:sp>
        <p:nvSpPr>
          <p:cNvPr id="7" name="Text 5"/>
          <p:cNvSpPr/>
          <p:nvPr/>
        </p:nvSpPr>
        <p:spPr>
          <a:xfrm>
            <a:off x="728543" y="2469237"/>
            <a:ext cx="4046934" cy="501729"/>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Source: "Introduction to Algorithms" by Thomas H. Cormen, Charles E. Leiserson, and Ronald L. Rivest</a:t>
            </a:r>
            <a:endParaRPr lang="en-US" sz="1200" dirty="0"/>
          </a:p>
        </p:txBody>
      </p:sp>
      <p:sp>
        <p:nvSpPr>
          <p:cNvPr id="8" name="Text 6"/>
          <p:cNvSpPr/>
          <p:nvPr/>
        </p:nvSpPr>
        <p:spPr>
          <a:xfrm>
            <a:off x="728543" y="3065026"/>
            <a:ext cx="4046934" cy="1254323"/>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Universities use DFS to determine valid course orderings based on prerequisites. DFS explores each course's dependency chain completely before backtracking, producing a topological order where all prerequisites come before dependent courses.</a:t>
            </a:r>
            <a:endParaRPr lang="en-US" sz="1200" dirty="0"/>
          </a:p>
        </p:txBody>
      </p:sp>
      <p:pic>
        <p:nvPicPr>
          <p:cNvPr id="9" name="Image 0" descr="preencoded.png">    </p:cNvPr>
          <p:cNvPicPr>
            <a:picLocks noChangeAspect="1"/>
          </p:cNvPicPr>
          <p:nvPr/>
        </p:nvPicPr>
        <p:blipFill>
          <a:blip r:embed="rId1"/>
          <a:stretch>
            <a:fillRect/>
          </a:stretch>
        </p:blipFill>
        <p:spPr>
          <a:xfrm>
            <a:off x="728543" y="4495800"/>
            <a:ext cx="4046934" cy="2768918"/>
          </a:xfrm>
          <a:prstGeom prst="rect">
            <a:avLst/>
          </a:prstGeom>
        </p:spPr>
      </p:pic>
      <p:sp>
        <p:nvSpPr>
          <p:cNvPr id="10" name="Shape 7"/>
          <p:cNvSpPr/>
          <p:nvPr/>
        </p:nvSpPr>
        <p:spPr>
          <a:xfrm>
            <a:off x="5111948" y="1234916"/>
            <a:ext cx="4406384" cy="6209586"/>
          </a:xfrm>
          <a:prstGeom prst="roundRect">
            <a:avLst>
              <a:gd name="adj" fmla="val 534"/>
            </a:avLst>
          </a:prstGeom>
          <a:solidFill>
            <a:srgbClr val="0F0F10"/>
          </a:solidFill>
          <a:ln w="22860">
            <a:solidFill>
              <a:srgbClr val="474748"/>
            </a:solidFill>
            <a:prstDash val="solid"/>
          </a:ln>
        </p:spPr>
      </p:sp>
      <p:sp>
        <p:nvSpPr>
          <p:cNvPr id="11" name="Shape 8"/>
          <p:cNvSpPr/>
          <p:nvPr/>
        </p:nvSpPr>
        <p:spPr>
          <a:xfrm>
            <a:off x="5134808" y="1257776"/>
            <a:ext cx="4360664" cy="470535"/>
          </a:xfrm>
          <a:prstGeom prst="rect">
            <a:avLst/>
          </a:prstGeom>
          <a:solidFill>
            <a:srgbClr val="2E2E2F"/>
          </a:solidFill>
          <a:ln/>
        </p:spPr>
      </p:sp>
      <p:sp>
        <p:nvSpPr>
          <p:cNvPr id="12" name="Text 9"/>
          <p:cNvSpPr/>
          <p:nvPr/>
        </p:nvSpPr>
        <p:spPr>
          <a:xfrm>
            <a:off x="7197447" y="1346002"/>
            <a:ext cx="235268" cy="294084"/>
          </a:xfrm>
          <a:prstGeom prst="rect">
            <a:avLst/>
          </a:prstGeom>
          <a:noFill/>
          <a:ln/>
        </p:spPr>
        <p:txBody>
          <a:bodyPr wrap="none" lIns="0" tIns="0" rIns="0" bIns="0" rtlCol="0" anchor="t"/>
          <a:lstStyle/>
          <a:p>
            <a:pPr algn="l" indent="0" marL="0">
              <a:lnSpc>
                <a:spcPts val="1850"/>
              </a:lnSpc>
              <a:buNone/>
            </a:pPr>
            <a:r>
              <a:rPr lang="en-US" sz="1850" dirty="0">
                <a:solidFill>
                  <a:srgbClr val="E0D6DE"/>
                </a:solidFill>
                <a:latin typeface="Fira Mono Medium" pitchFamily="34" charset="0"/>
                <a:ea typeface="Fira Mono Medium" pitchFamily="34" charset="-122"/>
                <a:cs typeface="Fira Mono Medium" pitchFamily="34" charset="-120"/>
              </a:rPr>
              <a:t>2</a:t>
            </a:r>
            <a:endParaRPr lang="en-US" sz="1850" dirty="0"/>
          </a:p>
        </p:txBody>
      </p:sp>
      <p:sp>
        <p:nvSpPr>
          <p:cNvPr id="13" name="Text 10"/>
          <p:cNvSpPr/>
          <p:nvPr/>
        </p:nvSpPr>
        <p:spPr>
          <a:xfrm>
            <a:off x="5291614" y="1885117"/>
            <a:ext cx="4047053" cy="490061"/>
          </a:xfrm>
          <a:prstGeom prst="rect">
            <a:avLst/>
          </a:prstGeom>
          <a:noFill/>
          <a:ln/>
        </p:spPr>
        <p:txBody>
          <a:bodyPr wrap="square" lIns="0" tIns="0" rIns="0" bIns="0" rtlCol="0" anchor="t"/>
          <a:lstStyle/>
          <a:p>
            <a:pPr algn="l" indent="0" marL="0">
              <a:lnSpc>
                <a:spcPts val="1900"/>
              </a:lnSpc>
              <a:buNone/>
            </a:pPr>
            <a:r>
              <a:rPr lang="en-US" sz="1500" dirty="0">
                <a:solidFill>
                  <a:srgbClr val="E0D6DE"/>
                </a:solidFill>
                <a:latin typeface="Fira Mono Medium" pitchFamily="34" charset="0"/>
                <a:ea typeface="Fira Mono Medium" pitchFamily="34" charset="-122"/>
                <a:cs typeface="Fira Mono Medium" pitchFamily="34" charset="-120"/>
              </a:rPr>
              <a:t>Detecting Cycles in Dependency Graphs</a:t>
            </a:r>
            <a:endParaRPr lang="en-US" sz="1500" dirty="0"/>
          </a:p>
        </p:txBody>
      </p:sp>
      <p:sp>
        <p:nvSpPr>
          <p:cNvPr id="14" name="Text 11"/>
          <p:cNvSpPr/>
          <p:nvPr/>
        </p:nvSpPr>
        <p:spPr>
          <a:xfrm>
            <a:off x="5291614" y="2469237"/>
            <a:ext cx="4047053" cy="501729"/>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Source: "Algorithms, 4th Edition" by Robert Sedgewick and Kevin Wayne</a:t>
            </a:r>
            <a:endParaRPr lang="en-US" sz="1200" dirty="0"/>
          </a:p>
        </p:txBody>
      </p:sp>
      <p:sp>
        <p:nvSpPr>
          <p:cNvPr id="15" name="Text 12"/>
          <p:cNvSpPr/>
          <p:nvPr/>
        </p:nvSpPr>
        <p:spPr>
          <a:xfrm>
            <a:off x="5291614" y="3065026"/>
            <a:ext cx="4047053" cy="1254323"/>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Software build systems use DFS to detect circular dependencies. By tracking visited nodes and the current recursion stack, DFS can identify back edges that indicate cycles, preventing infinite loops in dependency resolution.</a:t>
            </a:r>
            <a:endParaRPr lang="en-US" sz="1200" dirty="0"/>
          </a:p>
        </p:txBody>
      </p:sp>
      <p:pic>
        <p:nvPicPr>
          <p:cNvPr id="16" name="Image 1" descr="preencoded.png">    </p:cNvPr>
          <p:cNvPicPr>
            <a:picLocks noChangeAspect="1"/>
          </p:cNvPicPr>
          <p:nvPr/>
        </p:nvPicPr>
        <p:blipFill>
          <a:blip r:embed="rId2"/>
          <a:stretch>
            <a:fillRect/>
          </a:stretch>
        </p:blipFill>
        <p:spPr>
          <a:xfrm>
            <a:off x="5291614" y="4495800"/>
            <a:ext cx="4047053" cy="2769037"/>
          </a:xfrm>
          <a:prstGeom prst="rect">
            <a:avLst/>
          </a:prstGeom>
        </p:spPr>
      </p:pic>
      <p:sp>
        <p:nvSpPr>
          <p:cNvPr id="17" name="Shape 13"/>
          <p:cNvSpPr/>
          <p:nvPr/>
        </p:nvSpPr>
        <p:spPr>
          <a:xfrm>
            <a:off x="9675138" y="1234916"/>
            <a:ext cx="4406384" cy="6209586"/>
          </a:xfrm>
          <a:prstGeom prst="roundRect">
            <a:avLst>
              <a:gd name="adj" fmla="val 534"/>
            </a:avLst>
          </a:prstGeom>
          <a:solidFill>
            <a:srgbClr val="0F0F10"/>
          </a:solidFill>
          <a:ln w="22860">
            <a:solidFill>
              <a:srgbClr val="474748"/>
            </a:solidFill>
            <a:prstDash val="solid"/>
          </a:ln>
        </p:spPr>
      </p:sp>
      <p:sp>
        <p:nvSpPr>
          <p:cNvPr id="18" name="Shape 14"/>
          <p:cNvSpPr/>
          <p:nvPr/>
        </p:nvSpPr>
        <p:spPr>
          <a:xfrm>
            <a:off x="9697998" y="1257776"/>
            <a:ext cx="4360664" cy="470535"/>
          </a:xfrm>
          <a:prstGeom prst="rect">
            <a:avLst/>
          </a:prstGeom>
          <a:solidFill>
            <a:srgbClr val="2E2E2F"/>
          </a:solidFill>
          <a:ln/>
        </p:spPr>
      </p:sp>
      <p:sp>
        <p:nvSpPr>
          <p:cNvPr id="19" name="Text 15"/>
          <p:cNvSpPr/>
          <p:nvPr/>
        </p:nvSpPr>
        <p:spPr>
          <a:xfrm>
            <a:off x="11760637" y="1346002"/>
            <a:ext cx="235268" cy="294084"/>
          </a:xfrm>
          <a:prstGeom prst="rect">
            <a:avLst/>
          </a:prstGeom>
          <a:noFill/>
          <a:ln/>
        </p:spPr>
        <p:txBody>
          <a:bodyPr wrap="none" lIns="0" tIns="0" rIns="0" bIns="0" rtlCol="0" anchor="t"/>
          <a:lstStyle/>
          <a:p>
            <a:pPr algn="l" indent="0" marL="0">
              <a:lnSpc>
                <a:spcPts val="1850"/>
              </a:lnSpc>
              <a:buNone/>
            </a:pPr>
            <a:r>
              <a:rPr lang="en-US" sz="1850" dirty="0">
                <a:solidFill>
                  <a:srgbClr val="E0D6DE"/>
                </a:solidFill>
                <a:latin typeface="Fira Mono Medium" pitchFamily="34" charset="0"/>
                <a:ea typeface="Fira Mono Medium" pitchFamily="34" charset="-122"/>
                <a:cs typeface="Fira Mono Medium" pitchFamily="34" charset="-120"/>
              </a:rPr>
              <a:t>3</a:t>
            </a:r>
            <a:endParaRPr lang="en-US" sz="1850" dirty="0"/>
          </a:p>
        </p:txBody>
      </p:sp>
      <p:sp>
        <p:nvSpPr>
          <p:cNvPr id="20" name="Text 16"/>
          <p:cNvSpPr/>
          <p:nvPr/>
        </p:nvSpPr>
        <p:spPr>
          <a:xfrm>
            <a:off x="9854803" y="1885117"/>
            <a:ext cx="4047053" cy="490061"/>
          </a:xfrm>
          <a:prstGeom prst="rect">
            <a:avLst/>
          </a:prstGeom>
          <a:noFill/>
          <a:ln/>
        </p:spPr>
        <p:txBody>
          <a:bodyPr wrap="square" lIns="0" tIns="0" rIns="0" bIns="0" rtlCol="0" anchor="t"/>
          <a:lstStyle/>
          <a:p>
            <a:pPr algn="l" indent="0" marL="0">
              <a:lnSpc>
                <a:spcPts val="1900"/>
              </a:lnSpc>
              <a:buNone/>
            </a:pPr>
            <a:r>
              <a:rPr lang="en-US" sz="1500" dirty="0">
                <a:solidFill>
                  <a:srgbClr val="E0D6DE"/>
                </a:solidFill>
                <a:latin typeface="Fira Mono Medium" pitchFamily="34" charset="0"/>
                <a:ea typeface="Fira Mono Medium" pitchFamily="34" charset="-122"/>
                <a:cs typeface="Fira Mono Medium" pitchFamily="34" charset="-120"/>
              </a:rPr>
              <a:t>Solving Sudoku Puzzles with Backtracking</a:t>
            </a:r>
            <a:endParaRPr lang="en-US" sz="1500" dirty="0"/>
          </a:p>
        </p:txBody>
      </p:sp>
      <p:sp>
        <p:nvSpPr>
          <p:cNvPr id="21" name="Text 17"/>
          <p:cNvSpPr/>
          <p:nvPr/>
        </p:nvSpPr>
        <p:spPr>
          <a:xfrm>
            <a:off x="9854803" y="2469237"/>
            <a:ext cx="4047053" cy="501729"/>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Source: "Introduction to Algorithms" by Thomas H. Cormen, Charles E. Leiserson, and Ronald L. Rivest</a:t>
            </a:r>
            <a:endParaRPr lang="en-US" sz="1200" dirty="0"/>
          </a:p>
        </p:txBody>
      </p:sp>
      <p:sp>
        <p:nvSpPr>
          <p:cNvPr id="22" name="Text 18"/>
          <p:cNvSpPr/>
          <p:nvPr/>
        </p:nvSpPr>
        <p:spPr>
          <a:xfrm>
            <a:off x="9854803" y="3065026"/>
            <a:ext cx="4047053" cy="1254323"/>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DFS with backtracking explores possible number placements in Sudoku. It tries a number, recursively solves the rest, and backtracks if it reaches an invalid state. This deep exploration with backtracking is ideal for constraint satisfaction problems.</a:t>
            </a:r>
            <a:endParaRPr lang="en-US" sz="1200" dirty="0"/>
          </a:p>
        </p:txBody>
      </p:sp>
      <p:pic>
        <p:nvPicPr>
          <p:cNvPr id="23" name="Image 2" descr="preencoded.png">    </p:cNvPr>
          <p:cNvPicPr>
            <a:picLocks noChangeAspect="1"/>
          </p:cNvPicPr>
          <p:nvPr/>
        </p:nvPicPr>
        <p:blipFill>
          <a:blip r:embed="rId3"/>
          <a:stretch>
            <a:fillRect/>
          </a:stretch>
        </p:blipFill>
        <p:spPr>
          <a:xfrm>
            <a:off x="9854803" y="4495800"/>
            <a:ext cx="4047053" cy="2769037"/>
          </a:xfrm>
          <a:prstGeom prst="rect">
            <a:avLst/>
          </a:prstGeom>
        </p:spPr>
      </p:pic>
      <p:sp>
        <p:nvSpPr>
          <p:cNvPr id="24" name="Text 19"/>
          <p:cNvSpPr/>
          <p:nvPr/>
        </p:nvSpPr>
        <p:spPr>
          <a:xfrm>
            <a:off x="548878" y="7620953"/>
            <a:ext cx="13532644" cy="250865"/>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These examples highlight DFS's effectiveness in problems requiring complete path exploration and backtracking.</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46415"/>
            <a:ext cx="10340102" cy="566976"/>
          </a:xfrm>
          <a:prstGeom prst="rect">
            <a:avLst/>
          </a:prstGeom>
          <a:noFill/>
          <a:ln/>
        </p:spPr>
        <p:txBody>
          <a:bodyPr wrap="none" lIns="0" tIns="0" rIns="0" bIns="0" rtlCol="0" anchor="t"/>
          <a:lstStyle/>
          <a:p>
            <a:pPr algn="l" indent="0" marL="0">
              <a:lnSpc>
                <a:spcPts val="4450"/>
              </a:lnSpc>
              <a:buNone/>
            </a:pPr>
            <a:r>
              <a:rPr lang="en-US" sz="3550" dirty="0">
                <a:solidFill>
                  <a:srgbClr val="FBF3FA"/>
                </a:solidFill>
                <a:latin typeface="Fira Mono Medium" pitchFamily="34" charset="0"/>
                <a:ea typeface="Fira Mono Medium" pitchFamily="34" charset="-122"/>
                <a:cs typeface="Fira Mono Medium" pitchFamily="34" charset="-120"/>
              </a:rPr>
              <a:t>BFS vs. DFS: A Side-by-Side Comparison</a:t>
            </a:r>
            <a:endParaRPr lang="en-US" sz="3550" dirty="0"/>
          </a:p>
        </p:txBody>
      </p:sp>
      <p:sp>
        <p:nvSpPr>
          <p:cNvPr id="3" name="Text 1"/>
          <p:cNvSpPr/>
          <p:nvPr/>
        </p:nvSpPr>
        <p:spPr>
          <a:xfrm>
            <a:off x="793790" y="186701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Understanding their differences is key to choosing the right algorithm.</a:t>
            </a:r>
            <a:endParaRPr lang="en-US" sz="1750" dirty="0"/>
          </a:p>
        </p:txBody>
      </p:sp>
      <p:sp>
        <p:nvSpPr>
          <p:cNvPr id="4" name="Shape 2"/>
          <p:cNvSpPr/>
          <p:nvPr/>
        </p:nvSpPr>
        <p:spPr>
          <a:xfrm>
            <a:off x="793790" y="2485073"/>
            <a:ext cx="13042821" cy="3917156"/>
          </a:xfrm>
          <a:prstGeom prst="roundRect">
            <a:avLst>
              <a:gd name="adj" fmla="val 869"/>
            </a:avLst>
          </a:prstGeom>
          <a:noFill/>
          <a:ln w="7620">
            <a:solidFill>
              <a:srgbClr val="FFFFFF">
                <a:alpha val="24000"/>
              </a:srgbClr>
            </a:solidFill>
            <a:prstDash val="solid"/>
          </a:ln>
        </p:spPr>
      </p:sp>
      <p:sp>
        <p:nvSpPr>
          <p:cNvPr id="5" name="Shape 3"/>
          <p:cNvSpPr/>
          <p:nvPr/>
        </p:nvSpPr>
        <p:spPr>
          <a:xfrm>
            <a:off x="801410" y="2492693"/>
            <a:ext cx="13027581" cy="650319"/>
          </a:xfrm>
          <a:prstGeom prst="rect">
            <a:avLst/>
          </a:prstGeom>
          <a:solidFill>
            <a:srgbClr val="FFFFFF">
              <a:alpha val="4000"/>
            </a:srgbClr>
          </a:solidFill>
          <a:ln/>
        </p:spPr>
      </p:sp>
      <p:sp>
        <p:nvSpPr>
          <p:cNvPr id="6" name="Text 4"/>
          <p:cNvSpPr/>
          <p:nvPr/>
        </p:nvSpPr>
        <p:spPr>
          <a:xfrm>
            <a:off x="1028343" y="2636401"/>
            <a:ext cx="2148007" cy="362903"/>
          </a:xfrm>
          <a:prstGeom prst="rect">
            <a:avLst/>
          </a:prstGeom>
          <a:noFill/>
          <a:ln/>
        </p:spPr>
        <p:txBody>
          <a:bodyPr wrap="none" lIns="0" tIns="0" rIns="0" bIns="0" rtlCol="0" anchor="t"/>
          <a:lstStyle/>
          <a:p>
            <a:pPr algn="l" indent="0" marL="0">
              <a:lnSpc>
                <a:spcPts val="2850"/>
              </a:lnSpc>
              <a:buNone/>
            </a:pPr>
            <a:r>
              <a:rPr lang="en-US" sz="1750" b="1" dirty="0">
                <a:solidFill>
                  <a:srgbClr val="E0D6DE"/>
                </a:solidFill>
                <a:latin typeface="Fira Sans" pitchFamily="34" charset="0"/>
                <a:ea typeface="Fira Sans" pitchFamily="34" charset="-122"/>
                <a:cs typeface="Fira Sans" pitchFamily="34" charset="-120"/>
              </a:rPr>
              <a:t>Feature</a:t>
            </a:r>
            <a:endParaRPr lang="en-US" sz="1750" dirty="0"/>
          </a:p>
        </p:txBody>
      </p:sp>
      <p:sp>
        <p:nvSpPr>
          <p:cNvPr id="7" name="Text 5"/>
          <p:cNvSpPr/>
          <p:nvPr/>
        </p:nvSpPr>
        <p:spPr>
          <a:xfrm>
            <a:off x="3637598" y="2636401"/>
            <a:ext cx="4749760" cy="362903"/>
          </a:xfrm>
          <a:prstGeom prst="rect">
            <a:avLst/>
          </a:prstGeom>
          <a:noFill/>
          <a:ln/>
        </p:spPr>
        <p:txBody>
          <a:bodyPr wrap="none" lIns="0" tIns="0" rIns="0" bIns="0" rtlCol="0" anchor="t"/>
          <a:lstStyle/>
          <a:p>
            <a:pPr algn="l" indent="0" marL="0">
              <a:lnSpc>
                <a:spcPts val="2850"/>
              </a:lnSpc>
              <a:buNone/>
            </a:pPr>
            <a:r>
              <a:rPr lang="en-US" sz="1750" b="1" dirty="0">
                <a:solidFill>
                  <a:srgbClr val="E0D6DE"/>
                </a:solidFill>
                <a:latin typeface="Fira Sans" pitchFamily="34" charset="0"/>
                <a:ea typeface="Fira Sans" pitchFamily="34" charset="-122"/>
                <a:cs typeface="Fira Sans" pitchFamily="34" charset="-120"/>
              </a:rPr>
              <a:t>Breadth-First Search (BFS)</a:t>
            </a:r>
            <a:endParaRPr lang="en-US" sz="1750" dirty="0"/>
          </a:p>
        </p:txBody>
      </p:sp>
      <p:sp>
        <p:nvSpPr>
          <p:cNvPr id="8" name="Text 6"/>
          <p:cNvSpPr/>
          <p:nvPr/>
        </p:nvSpPr>
        <p:spPr>
          <a:xfrm>
            <a:off x="8848606" y="2636401"/>
            <a:ext cx="4753570" cy="362903"/>
          </a:xfrm>
          <a:prstGeom prst="rect">
            <a:avLst/>
          </a:prstGeom>
          <a:noFill/>
          <a:ln/>
        </p:spPr>
        <p:txBody>
          <a:bodyPr wrap="none" lIns="0" tIns="0" rIns="0" bIns="0" rtlCol="0" anchor="t"/>
          <a:lstStyle/>
          <a:p>
            <a:pPr algn="l" indent="0" marL="0">
              <a:lnSpc>
                <a:spcPts val="2850"/>
              </a:lnSpc>
              <a:buNone/>
            </a:pPr>
            <a:r>
              <a:rPr lang="en-US" sz="1750" b="1" dirty="0">
                <a:solidFill>
                  <a:srgbClr val="E0D6DE"/>
                </a:solidFill>
                <a:latin typeface="Fira Sans" pitchFamily="34" charset="0"/>
                <a:ea typeface="Fira Sans" pitchFamily="34" charset="-122"/>
                <a:cs typeface="Fira Sans" pitchFamily="34" charset="-120"/>
              </a:rPr>
              <a:t>Depth-First Search (DFS)</a:t>
            </a:r>
            <a:endParaRPr lang="en-US" sz="1750" dirty="0"/>
          </a:p>
        </p:txBody>
      </p:sp>
      <p:sp>
        <p:nvSpPr>
          <p:cNvPr id="9" name="Shape 7"/>
          <p:cNvSpPr/>
          <p:nvPr/>
        </p:nvSpPr>
        <p:spPr>
          <a:xfrm>
            <a:off x="801410" y="3143012"/>
            <a:ext cx="13027581" cy="650319"/>
          </a:xfrm>
          <a:prstGeom prst="rect">
            <a:avLst/>
          </a:prstGeom>
          <a:solidFill>
            <a:srgbClr val="000000">
              <a:alpha val="4000"/>
            </a:srgbClr>
          </a:solidFill>
          <a:ln/>
        </p:spPr>
      </p:sp>
      <p:sp>
        <p:nvSpPr>
          <p:cNvPr id="10" name="Text 8"/>
          <p:cNvSpPr/>
          <p:nvPr/>
        </p:nvSpPr>
        <p:spPr>
          <a:xfrm>
            <a:off x="1028343" y="3286720"/>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Traversal</a:t>
            </a:r>
            <a:endParaRPr lang="en-US" sz="1750" dirty="0"/>
          </a:p>
        </p:txBody>
      </p:sp>
      <p:sp>
        <p:nvSpPr>
          <p:cNvPr id="11" name="Text 9"/>
          <p:cNvSpPr/>
          <p:nvPr/>
        </p:nvSpPr>
        <p:spPr>
          <a:xfrm>
            <a:off x="3637598" y="3286720"/>
            <a:ext cx="4749760"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Level-by-Level (Broad)</a:t>
            </a:r>
            <a:endParaRPr lang="en-US" sz="1750" dirty="0"/>
          </a:p>
        </p:txBody>
      </p:sp>
      <p:sp>
        <p:nvSpPr>
          <p:cNvPr id="12" name="Text 10"/>
          <p:cNvSpPr/>
          <p:nvPr/>
        </p:nvSpPr>
        <p:spPr>
          <a:xfrm>
            <a:off x="8848606" y="3286720"/>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Path-by-Path (Deep)</a:t>
            </a:r>
            <a:endParaRPr lang="en-US" sz="1750" dirty="0"/>
          </a:p>
        </p:txBody>
      </p:sp>
      <p:sp>
        <p:nvSpPr>
          <p:cNvPr id="13" name="Shape 11"/>
          <p:cNvSpPr/>
          <p:nvPr/>
        </p:nvSpPr>
        <p:spPr>
          <a:xfrm>
            <a:off x="801410" y="3793331"/>
            <a:ext cx="13027581" cy="650319"/>
          </a:xfrm>
          <a:prstGeom prst="rect">
            <a:avLst/>
          </a:prstGeom>
          <a:solidFill>
            <a:srgbClr val="FFFFFF">
              <a:alpha val="4000"/>
            </a:srgbClr>
          </a:solidFill>
          <a:ln/>
        </p:spPr>
      </p:sp>
      <p:sp>
        <p:nvSpPr>
          <p:cNvPr id="14" name="Text 12"/>
          <p:cNvSpPr/>
          <p:nvPr/>
        </p:nvSpPr>
        <p:spPr>
          <a:xfrm>
            <a:off x="1028343" y="3937040"/>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Core Structure</a:t>
            </a:r>
            <a:endParaRPr lang="en-US" sz="1750" dirty="0"/>
          </a:p>
        </p:txBody>
      </p:sp>
      <p:sp>
        <p:nvSpPr>
          <p:cNvPr id="15" name="Text 13"/>
          <p:cNvSpPr/>
          <p:nvPr/>
        </p:nvSpPr>
        <p:spPr>
          <a:xfrm>
            <a:off x="3637598" y="3937040"/>
            <a:ext cx="4749760"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Queue (FIFO)</a:t>
            </a:r>
            <a:endParaRPr lang="en-US" sz="1750" dirty="0"/>
          </a:p>
        </p:txBody>
      </p:sp>
      <p:sp>
        <p:nvSpPr>
          <p:cNvPr id="16" name="Text 14"/>
          <p:cNvSpPr/>
          <p:nvPr/>
        </p:nvSpPr>
        <p:spPr>
          <a:xfrm>
            <a:off x="8848606" y="3937040"/>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Stack (LIFO) or Recursion</a:t>
            </a:r>
            <a:endParaRPr lang="en-US" sz="1750" dirty="0"/>
          </a:p>
        </p:txBody>
      </p:sp>
      <p:sp>
        <p:nvSpPr>
          <p:cNvPr id="17" name="Shape 15"/>
          <p:cNvSpPr/>
          <p:nvPr/>
        </p:nvSpPr>
        <p:spPr>
          <a:xfrm>
            <a:off x="801410" y="4443651"/>
            <a:ext cx="13027581" cy="650319"/>
          </a:xfrm>
          <a:prstGeom prst="rect">
            <a:avLst/>
          </a:prstGeom>
          <a:solidFill>
            <a:srgbClr val="000000">
              <a:alpha val="4000"/>
            </a:srgbClr>
          </a:solidFill>
          <a:ln/>
        </p:spPr>
      </p:sp>
      <p:sp>
        <p:nvSpPr>
          <p:cNvPr id="18" name="Text 16"/>
          <p:cNvSpPr/>
          <p:nvPr/>
        </p:nvSpPr>
        <p:spPr>
          <a:xfrm>
            <a:off x="1028343" y="4587359"/>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Shortest Path?</a:t>
            </a:r>
            <a:endParaRPr lang="en-US" sz="1750" dirty="0"/>
          </a:p>
        </p:txBody>
      </p:sp>
      <p:sp>
        <p:nvSpPr>
          <p:cNvPr id="19" name="Text 17"/>
          <p:cNvSpPr/>
          <p:nvPr/>
        </p:nvSpPr>
        <p:spPr>
          <a:xfrm>
            <a:off x="3637598" y="4587359"/>
            <a:ext cx="4749760"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Yes (in unweighted graphs)</a:t>
            </a:r>
            <a:endParaRPr lang="en-US" sz="1750" dirty="0"/>
          </a:p>
        </p:txBody>
      </p:sp>
      <p:sp>
        <p:nvSpPr>
          <p:cNvPr id="20" name="Text 18"/>
          <p:cNvSpPr/>
          <p:nvPr/>
        </p:nvSpPr>
        <p:spPr>
          <a:xfrm>
            <a:off x="8848606" y="4587359"/>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No (unless modified)</a:t>
            </a:r>
            <a:endParaRPr lang="en-US" sz="1750" dirty="0"/>
          </a:p>
        </p:txBody>
      </p:sp>
      <p:sp>
        <p:nvSpPr>
          <p:cNvPr id="21" name="Shape 19"/>
          <p:cNvSpPr/>
          <p:nvPr/>
        </p:nvSpPr>
        <p:spPr>
          <a:xfrm>
            <a:off x="801410" y="5093970"/>
            <a:ext cx="13027581" cy="650319"/>
          </a:xfrm>
          <a:prstGeom prst="rect">
            <a:avLst/>
          </a:prstGeom>
          <a:solidFill>
            <a:srgbClr val="FFFFFF">
              <a:alpha val="4000"/>
            </a:srgbClr>
          </a:solidFill>
          <a:ln/>
        </p:spPr>
      </p:sp>
      <p:sp>
        <p:nvSpPr>
          <p:cNvPr id="22" name="Text 20"/>
          <p:cNvSpPr/>
          <p:nvPr/>
        </p:nvSpPr>
        <p:spPr>
          <a:xfrm>
            <a:off x="1028343" y="5237678"/>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Memory Use</a:t>
            </a:r>
            <a:endParaRPr lang="en-US" sz="1750" dirty="0"/>
          </a:p>
        </p:txBody>
      </p:sp>
      <p:sp>
        <p:nvSpPr>
          <p:cNvPr id="23" name="Text 21"/>
          <p:cNvSpPr/>
          <p:nvPr/>
        </p:nvSpPr>
        <p:spPr>
          <a:xfrm>
            <a:off x="3637598" y="5237678"/>
            <a:ext cx="4749760"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Can be high (stores an entire level)</a:t>
            </a:r>
            <a:endParaRPr lang="en-US" sz="1750" dirty="0"/>
          </a:p>
        </p:txBody>
      </p:sp>
      <p:sp>
        <p:nvSpPr>
          <p:cNvPr id="24" name="Text 22"/>
          <p:cNvSpPr/>
          <p:nvPr/>
        </p:nvSpPr>
        <p:spPr>
          <a:xfrm>
            <a:off x="8848606" y="5237678"/>
            <a:ext cx="4753570"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Can be low (stores only current path)</a:t>
            </a:r>
            <a:endParaRPr lang="en-US" sz="1750" dirty="0"/>
          </a:p>
        </p:txBody>
      </p:sp>
      <p:sp>
        <p:nvSpPr>
          <p:cNvPr id="25" name="Shape 23"/>
          <p:cNvSpPr/>
          <p:nvPr/>
        </p:nvSpPr>
        <p:spPr>
          <a:xfrm>
            <a:off x="801410" y="5744289"/>
            <a:ext cx="13027581" cy="650319"/>
          </a:xfrm>
          <a:prstGeom prst="rect">
            <a:avLst/>
          </a:prstGeom>
          <a:solidFill>
            <a:srgbClr val="000000">
              <a:alpha val="4000"/>
            </a:srgbClr>
          </a:solidFill>
          <a:ln/>
        </p:spPr>
      </p:sp>
      <p:sp>
        <p:nvSpPr>
          <p:cNvPr id="26" name="Text 24"/>
          <p:cNvSpPr/>
          <p:nvPr/>
        </p:nvSpPr>
        <p:spPr>
          <a:xfrm>
            <a:off x="1028343" y="5887998"/>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Time Complexity</a:t>
            </a:r>
            <a:endParaRPr lang="en-US" sz="1750" dirty="0"/>
          </a:p>
        </p:txBody>
      </p:sp>
      <p:sp>
        <p:nvSpPr>
          <p:cNvPr id="27" name="Text 25"/>
          <p:cNvSpPr/>
          <p:nvPr/>
        </p:nvSpPr>
        <p:spPr>
          <a:xfrm>
            <a:off x="3637598" y="5887998"/>
            <a:ext cx="4749760" cy="362903"/>
          </a:xfrm>
          <a:prstGeom prst="rect">
            <a:avLst/>
          </a:prstGeom>
          <a:noFill/>
          <a:ln/>
        </p:spPr>
        <p:txBody>
          <a:bodyPr wrap="none" lIns="0" tIns="0" rIns="0" bIns="0" rtlCol="0" anchor="t"/>
          <a:lstStyle/>
          <a:p>
            <a:pPr algn="l" indent="0" marL="0">
              <a:lnSpc>
                <a:spcPts val="2850"/>
              </a:lnSpc>
              <a:buNone/>
            </a:pPr>
            <a:r>
              <a:rPr lang="en-US" sz="1750" i="1" dirty="0">
                <a:solidFill>
                  <a:srgbClr val="E0D6DE"/>
                </a:solidFill>
                <a:latin typeface="Fira Sans" pitchFamily="34" charset="0"/>
                <a:ea typeface="Fira Sans" pitchFamily="34" charset="-122"/>
                <a:cs typeface="Fira Sans" pitchFamily="34" charset="-120"/>
              </a:rPr>
              <a:t>O(V + E)</a:t>
            </a:r>
            <a:endParaRPr lang="en-US" sz="1750" dirty="0"/>
          </a:p>
        </p:txBody>
      </p:sp>
      <p:sp>
        <p:nvSpPr>
          <p:cNvPr id="28" name="Text 26"/>
          <p:cNvSpPr/>
          <p:nvPr/>
        </p:nvSpPr>
        <p:spPr>
          <a:xfrm>
            <a:off x="8848606" y="5887998"/>
            <a:ext cx="4753570" cy="362903"/>
          </a:xfrm>
          <a:prstGeom prst="rect">
            <a:avLst/>
          </a:prstGeom>
          <a:noFill/>
          <a:ln/>
        </p:spPr>
        <p:txBody>
          <a:bodyPr wrap="none" lIns="0" tIns="0" rIns="0" bIns="0" rtlCol="0" anchor="t"/>
          <a:lstStyle/>
          <a:p>
            <a:pPr algn="l" indent="0" marL="0">
              <a:lnSpc>
                <a:spcPts val="2850"/>
              </a:lnSpc>
              <a:buNone/>
            </a:pPr>
            <a:r>
              <a:rPr lang="en-US" sz="1750" i="1" dirty="0">
                <a:solidFill>
                  <a:srgbClr val="E0D6DE"/>
                </a:solidFill>
                <a:latin typeface="Fira Sans" pitchFamily="34" charset="0"/>
                <a:ea typeface="Fira Sans" pitchFamily="34" charset="-122"/>
                <a:cs typeface="Fira Sans" pitchFamily="34" charset="-120"/>
              </a:rPr>
              <a:t>O(V + E)</a:t>
            </a:r>
            <a:endParaRPr lang="en-US" sz="1750" dirty="0"/>
          </a:p>
        </p:txBody>
      </p:sp>
      <p:sp>
        <p:nvSpPr>
          <p:cNvPr id="29" name="Text 27"/>
          <p:cNvSpPr/>
          <p:nvPr/>
        </p:nvSpPr>
        <p:spPr>
          <a:xfrm>
            <a:off x="793790" y="665738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Both algorithms share the same asymptotic time complexity, but their underlying mechanisms lead to different behaviors and optimal use cases.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2025-11-27T13:33:55Z</dcterms:created>
  <dcterms:modified xsi:type="dcterms:W3CDTF">2025-11-27T13:33:55Z</dcterms:modified>
</cp:coreProperties>
</file>